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256" r:id="rId2"/>
    <p:sldId id="1073" r:id="rId3"/>
    <p:sldId id="822" r:id="rId4"/>
    <p:sldId id="257" r:id="rId5"/>
    <p:sldId id="848" r:id="rId6"/>
    <p:sldId id="567" r:id="rId7"/>
    <p:sldId id="849" r:id="rId8"/>
    <p:sldId id="388" r:id="rId9"/>
    <p:sldId id="743" r:id="rId10"/>
    <p:sldId id="418" r:id="rId11"/>
    <p:sldId id="744" r:id="rId12"/>
    <p:sldId id="429" r:id="rId13"/>
    <p:sldId id="791" r:id="rId14"/>
    <p:sldId id="850" r:id="rId15"/>
    <p:sldId id="757" r:id="rId16"/>
    <p:sldId id="812" r:id="rId17"/>
    <p:sldId id="813" r:id="rId18"/>
    <p:sldId id="808" r:id="rId19"/>
    <p:sldId id="1067" r:id="rId20"/>
    <p:sldId id="814" r:id="rId21"/>
    <p:sldId id="790" r:id="rId22"/>
    <p:sldId id="809" r:id="rId23"/>
    <p:sldId id="686" r:id="rId24"/>
    <p:sldId id="815" r:id="rId25"/>
    <p:sldId id="463" r:id="rId26"/>
    <p:sldId id="574" r:id="rId27"/>
    <p:sldId id="1068" r:id="rId28"/>
    <p:sldId id="804" r:id="rId29"/>
    <p:sldId id="861" r:id="rId30"/>
    <p:sldId id="863" r:id="rId31"/>
    <p:sldId id="864" r:id="rId32"/>
    <p:sldId id="853" r:id="rId33"/>
    <p:sldId id="854" r:id="rId34"/>
    <p:sldId id="855" r:id="rId35"/>
    <p:sldId id="856" r:id="rId36"/>
    <p:sldId id="857" r:id="rId37"/>
    <p:sldId id="858" r:id="rId38"/>
    <p:sldId id="860" r:id="rId39"/>
    <p:sldId id="862" r:id="rId40"/>
    <p:sldId id="1069" r:id="rId41"/>
    <p:sldId id="1020" r:id="rId42"/>
    <p:sldId id="829" r:id="rId43"/>
    <p:sldId id="1023" r:id="rId44"/>
    <p:sldId id="1021" r:id="rId45"/>
    <p:sldId id="1024" r:id="rId46"/>
    <p:sldId id="1025" r:id="rId47"/>
    <p:sldId id="830" r:id="rId48"/>
    <p:sldId id="1070" r:id="rId49"/>
    <p:sldId id="768" r:id="rId50"/>
    <p:sldId id="383" r:id="rId51"/>
    <p:sldId id="384" r:id="rId52"/>
    <p:sldId id="425" r:id="rId53"/>
    <p:sldId id="426" r:id="rId54"/>
    <p:sldId id="427" r:id="rId55"/>
    <p:sldId id="430" r:id="rId56"/>
    <p:sldId id="385" r:id="rId57"/>
    <p:sldId id="431" r:id="rId58"/>
    <p:sldId id="432" r:id="rId59"/>
    <p:sldId id="433" r:id="rId60"/>
    <p:sldId id="1064" r:id="rId61"/>
    <p:sldId id="437" r:id="rId62"/>
    <p:sldId id="435" r:id="rId63"/>
    <p:sldId id="436" r:id="rId64"/>
    <p:sldId id="439" r:id="rId65"/>
    <p:sldId id="440" r:id="rId66"/>
    <p:sldId id="441" r:id="rId67"/>
    <p:sldId id="442" r:id="rId68"/>
    <p:sldId id="443" r:id="rId69"/>
    <p:sldId id="444" r:id="rId70"/>
    <p:sldId id="445" r:id="rId71"/>
    <p:sldId id="446" r:id="rId72"/>
    <p:sldId id="447" r:id="rId73"/>
    <p:sldId id="448" r:id="rId74"/>
    <p:sldId id="772" r:id="rId75"/>
    <p:sldId id="779" r:id="rId76"/>
    <p:sldId id="774" r:id="rId77"/>
    <p:sldId id="796" r:id="rId78"/>
    <p:sldId id="775" r:id="rId79"/>
    <p:sldId id="776" r:id="rId80"/>
    <p:sldId id="777" r:id="rId81"/>
    <p:sldId id="795" r:id="rId82"/>
    <p:sldId id="783" r:id="rId83"/>
    <p:sldId id="1071" r:id="rId84"/>
    <p:sldId id="818" r:id="rId85"/>
    <p:sldId id="1054" r:id="rId86"/>
    <p:sldId id="897" r:id="rId87"/>
    <p:sldId id="1074" r:id="rId88"/>
    <p:sldId id="819" r:id="rId89"/>
    <p:sldId id="802" r:id="rId90"/>
    <p:sldId id="803" r:id="rId91"/>
    <p:sldId id="1056" r:id="rId92"/>
    <p:sldId id="805" r:id="rId93"/>
    <p:sldId id="816" r:id="rId94"/>
    <p:sldId id="1066" r:id="rId95"/>
    <p:sldId id="806" r:id="rId96"/>
    <p:sldId id="1057" r:id="rId97"/>
    <p:sldId id="1058" r:id="rId98"/>
    <p:sldId id="1059" r:id="rId99"/>
    <p:sldId id="1061" r:id="rId100"/>
    <p:sldId id="1072" r:id="rId101"/>
    <p:sldId id="322" r:id="rId102"/>
    <p:sldId id="323" r:id="rId103"/>
    <p:sldId id="311" r:id="rId104"/>
    <p:sldId id="312" r:id="rId105"/>
    <p:sldId id="313" r:id="rId106"/>
    <p:sldId id="314" r:id="rId107"/>
    <p:sldId id="262" r:id="rId108"/>
    <p:sldId id="263" r:id="rId109"/>
    <p:sldId id="264" r:id="rId110"/>
    <p:sldId id="737" r:id="rId111"/>
    <p:sldId id="738"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1508" y="44"/>
      </p:cViewPr>
      <p:guideLst/>
    </p:cSldViewPr>
  </p:slideViewPr>
  <p:notesTextViewPr>
    <p:cViewPr>
      <p:scale>
        <a:sx n="1" d="1"/>
        <a:sy n="1" d="1"/>
      </p:scale>
      <p:origin x="0" y="0"/>
    </p:cViewPr>
  </p:notesTextViewPr>
  <p:sorterViewPr>
    <p:cViewPr>
      <p:scale>
        <a:sx n="100" d="100"/>
        <a:sy n="100" d="100"/>
      </p:scale>
      <p:origin x="0" y="-47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4FB44-B58B-4B57-B0B7-BFDEEC0CDB16}" type="datetimeFigureOut">
              <a:rPr lang="en-IN" smtClean="0"/>
              <a:t>08-08-2023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FA7A53-8426-46CE-A3FB-260DB1E26B97}" type="slidenum">
              <a:rPr lang="en-IN" smtClean="0"/>
              <a:t>‹#›</a:t>
            </a:fld>
            <a:endParaRPr lang="en-IN"/>
          </a:p>
        </p:txBody>
      </p:sp>
    </p:spTree>
    <p:extLst>
      <p:ext uri="{BB962C8B-B14F-4D97-AF65-F5344CB8AC3E}">
        <p14:creationId xmlns:p14="http://schemas.microsoft.com/office/powerpoint/2010/main" val="28760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80F382DC-220D-92B1-8834-173E850F86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46D357C-3C5C-4E43-92E1-5986DA0BF227}" type="slidenum">
              <a:rPr lang="en-US" altLang="en-US" smtClean="0">
                <a:latin typeface="Tahoma" panose="020B0604030504040204" pitchFamily="34" charset="0"/>
              </a:rPr>
              <a:pPr>
                <a:spcBef>
                  <a:spcPct val="0"/>
                </a:spcBef>
              </a:pPr>
              <a:t>6</a:t>
            </a:fld>
            <a:endParaRPr lang="en-US" altLang="en-US">
              <a:latin typeface="Tahoma" panose="020B0604030504040204" pitchFamily="34" charset="0"/>
            </a:endParaRPr>
          </a:p>
        </p:txBody>
      </p:sp>
      <p:sp>
        <p:nvSpPr>
          <p:cNvPr id="56323" name="Rectangle 2">
            <a:extLst>
              <a:ext uri="{FF2B5EF4-FFF2-40B4-BE49-F238E27FC236}">
                <a16:creationId xmlns:a16="http://schemas.microsoft.com/office/drawing/2014/main" id="{4A835C16-C8A6-CC5D-1414-4F504A933654}"/>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22718C09-789D-D137-47BA-D1A2050698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I BELIEVE WE MAY NEED TO DO IT IN MORE IN-DEPTH INTRODUCTION, USING SOME EXAMPLES.  So it will take one slide for one function, i.e., one chapter we want to cover.  Do we need to cover chapter 2: preprocessing and 3. Statistical methods?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386F73B-F0CD-7FD3-44BA-368FDFD5F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B9359A-A727-4C95-AAE6-E2859500F022}" type="slidenum">
              <a:rPr lang="en-US" altLang="en-US" smtClean="0">
                <a:latin typeface="Tahoma" panose="020B0604030504040204" pitchFamily="34" charset="0"/>
              </a:rPr>
              <a:pPr>
                <a:spcBef>
                  <a:spcPct val="0"/>
                </a:spcBef>
              </a:pPr>
              <a:t>20</a:t>
            </a:fld>
            <a:endParaRPr lang="en-US" altLang="en-US">
              <a:latin typeface="Tahoma" panose="020B0604030504040204" pitchFamily="34" charset="0"/>
            </a:endParaRPr>
          </a:p>
        </p:txBody>
      </p:sp>
      <p:sp>
        <p:nvSpPr>
          <p:cNvPr id="70659" name="Rectangle 2">
            <a:extLst>
              <a:ext uri="{FF2B5EF4-FFF2-40B4-BE49-F238E27FC236}">
                <a16:creationId xmlns:a16="http://schemas.microsoft.com/office/drawing/2014/main" id="{EBE07F78-D401-EE3C-AA36-7048AB5436C0}"/>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849FD7A4-94BE-B43F-F4A6-B1C59879BA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11709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5C993108-3712-9FCE-E082-0087D1AD0F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65FA398-EDDE-4335-A5DA-DA78BCF0E3F9}" type="slidenum">
              <a:rPr lang="en-US" altLang="en-US" smtClean="0">
                <a:latin typeface="Tahoma" panose="020B0604030504040204" pitchFamily="34" charset="0"/>
              </a:rPr>
              <a:pPr>
                <a:spcBef>
                  <a:spcPct val="0"/>
                </a:spcBef>
              </a:pPr>
              <a:t>21</a:t>
            </a:fld>
            <a:endParaRPr lang="en-US" altLang="en-US">
              <a:latin typeface="Tahoma" panose="020B0604030504040204" pitchFamily="34" charset="0"/>
            </a:endParaRPr>
          </a:p>
        </p:txBody>
      </p:sp>
      <p:sp>
        <p:nvSpPr>
          <p:cNvPr id="76803" name="Rectangle 2">
            <a:extLst>
              <a:ext uri="{FF2B5EF4-FFF2-40B4-BE49-F238E27FC236}">
                <a16:creationId xmlns:a16="http://schemas.microsoft.com/office/drawing/2014/main" id="{E04F0215-7D38-3115-E747-314E3AAE6F05}"/>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C58B1FDD-9D8D-9414-EAFC-8F85DF02A0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7113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AD641B5-4576-E3D2-531E-E9D1711265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360B4B-BED8-4C65-8115-A7D8EA4006D0}" type="slidenum">
              <a:rPr lang="en-US" altLang="en-US" smtClean="0">
                <a:latin typeface="Tahoma" panose="020B0604030504040204" pitchFamily="34" charset="0"/>
              </a:rPr>
              <a:pPr>
                <a:spcBef>
                  <a:spcPct val="0"/>
                </a:spcBef>
              </a:pPr>
              <a:t>22</a:t>
            </a:fld>
            <a:endParaRPr lang="en-US" altLang="en-US">
              <a:latin typeface="Tahoma" panose="020B0604030504040204" pitchFamily="34" charset="0"/>
            </a:endParaRPr>
          </a:p>
        </p:txBody>
      </p:sp>
      <p:sp>
        <p:nvSpPr>
          <p:cNvPr id="74755" name="Rectangle 2">
            <a:extLst>
              <a:ext uri="{FF2B5EF4-FFF2-40B4-BE49-F238E27FC236}">
                <a16:creationId xmlns:a16="http://schemas.microsoft.com/office/drawing/2014/main" id="{6AF46EA6-A4F8-46AB-03B5-7E96797988A6}"/>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1B473D5-73CA-FF01-6927-2F532C898C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Add a definition/description of “traditional data analysis”.</a:t>
            </a:r>
          </a:p>
          <a:p>
            <a:pPr eaLnBrk="1" hangingPunct="1"/>
            <a:endParaRPr lang="en-US" altLang="en-US"/>
          </a:p>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A1D0B3FF-8B9F-3C8E-F821-8EE17CA2B1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DC2DDC-D3BB-44C0-AF01-D2055A3B2D5D}" type="slidenum">
              <a:rPr lang="en-US" altLang="en-US" smtClean="0">
                <a:latin typeface="Tahoma" panose="020B0604030504040204" pitchFamily="34" charset="0"/>
              </a:rPr>
              <a:pPr>
                <a:spcBef>
                  <a:spcPct val="0"/>
                </a:spcBef>
              </a:pPr>
              <a:t>23</a:t>
            </a:fld>
            <a:endParaRPr lang="en-US" altLang="en-US">
              <a:latin typeface="Tahoma" panose="020B0604030504040204" pitchFamily="34" charset="0"/>
            </a:endParaRPr>
          </a:p>
        </p:txBody>
      </p:sp>
      <p:sp>
        <p:nvSpPr>
          <p:cNvPr id="79875" name="Rectangle 2">
            <a:extLst>
              <a:ext uri="{FF2B5EF4-FFF2-40B4-BE49-F238E27FC236}">
                <a16:creationId xmlns:a16="http://schemas.microsoft.com/office/drawing/2014/main" id="{04BD255B-D8B0-0B26-D4AE-83DD4088F6CF}"/>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A65631E0-064D-8C15-4D4F-2055C75AF7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B8724669-C676-7A0B-CEC3-CBDF828B98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F3CBD3C-530F-4F83-B2F5-BC08C01B6812}" type="slidenum">
              <a:rPr lang="en-US" altLang="en-US" smtClean="0">
                <a:latin typeface="Tahoma" panose="020B0604030504040204" pitchFamily="34" charset="0"/>
              </a:rPr>
              <a:pPr>
                <a:spcBef>
                  <a:spcPct val="0"/>
                </a:spcBef>
              </a:pPr>
              <a:t>24</a:t>
            </a:fld>
            <a:endParaRPr lang="en-US" altLang="en-US">
              <a:latin typeface="Tahoma" panose="020B0604030504040204" pitchFamily="34" charset="0"/>
            </a:endParaRPr>
          </a:p>
        </p:txBody>
      </p:sp>
      <p:sp>
        <p:nvSpPr>
          <p:cNvPr id="81923" name="Rectangle 2">
            <a:extLst>
              <a:ext uri="{FF2B5EF4-FFF2-40B4-BE49-F238E27FC236}">
                <a16:creationId xmlns:a16="http://schemas.microsoft.com/office/drawing/2014/main" id="{712E36C8-3821-ADF4-8E82-562CB640EB13}"/>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011E51D7-6D23-0201-FDFB-7A2CD1E847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9AF3822-31DD-E366-4391-742CBFF488AA}"/>
              </a:ext>
            </a:extLst>
          </p:cNvPr>
          <p:cNvSpPr>
            <a:spLocks noGrp="1" noChangeArrowheads="1"/>
          </p:cNvSpPr>
          <p:nvPr>
            <p:ph type="sldNum" sz="quarter" idx="5"/>
          </p:nvPr>
        </p:nvSpPr>
        <p:spPr>
          <a:ln/>
        </p:spPr>
        <p:txBody>
          <a:bodyPr/>
          <a:lstStyle/>
          <a:p>
            <a:fld id="{83E34277-B94C-42FD-BD1F-1489541B7F5D}" type="slidenum">
              <a:rPr lang="en-US" altLang="en-US"/>
              <a:pPr/>
              <a:t>25</a:t>
            </a:fld>
            <a:endParaRPr lang="en-US" altLang="en-US"/>
          </a:p>
        </p:txBody>
      </p:sp>
      <p:sp>
        <p:nvSpPr>
          <p:cNvPr id="346114" name="Rectangle 2">
            <a:extLst>
              <a:ext uri="{FF2B5EF4-FFF2-40B4-BE49-F238E27FC236}">
                <a16:creationId xmlns:a16="http://schemas.microsoft.com/office/drawing/2014/main" id="{91A6CC4E-0CDC-1E70-39F7-FC404C9CB1CD}"/>
              </a:ext>
            </a:extLst>
          </p:cNvPr>
          <p:cNvSpPr>
            <a:spLocks noGrp="1" noRot="1" noChangeAspect="1" noChangeArrowheads="1" noTextEdit="1"/>
          </p:cNvSpPr>
          <p:nvPr>
            <p:ph type="sldImg"/>
          </p:nvPr>
        </p:nvSpPr>
        <p:spPr>
          <a:ln/>
        </p:spPr>
      </p:sp>
      <p:sp>
        <p:nvSpPr>
          <p:cNvPr id="346115" name="Rectangle 3">
            <a:extLst>
              <a:ext uri="{FF2B5EF4-FFF2-40B4-BE49-F238E27FC236}">
                <a16:creationId xmlns:a16="http://schemas.microsoft.com/office/drawing/2014/main" id="{9A032C68-72F7-9794-AC68-3A7A2CE9FF06}"/>
              </a:ext>
            </a:extLst>
          </p:cNvPr>
          <p:cNvSpPr>
            <a:spLocks noGrp="1" noChangeArrowheads="1"/>
          </p:cNvSpPr>
          <p:nvPr>
            <p:ph type="body" idx="1"/>
          </p:nvPr>
        </p:nvSpPr>
        <p:spPr>
          <a:xfrm>
            <a:off x="927100" y="4421188"/>
            <a:ext cx="5100638" cy="4189412"/>
          </a:xfrm>
        </p:spPr>
        <p:txBody>
          <a:bodyPr/>
          <a:lstStyle/>
          <a:p>
            <a:endParaRPr lang="en-US" altLang="en-US"/>
          </a:p>
        </p:txBody>
      </p:sp>
    </p:spTree>
    <p:extLst>
      <p:ext uri="{BB962C8B-B14F-4D97-AF65-F5344CB8AC3E}">
        <p14:creationId xmlns:p14="http://schemas.microsoft.com/office/powerpoint/2010/main" val="300636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35DDE5D8-3555-9680-2D0C-CE48902B7E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D82032-89CB-40FE-98AC-7E80826A72FA}" type="slidenum">
              <a:rPr lang="en-US" altLang="en-US" smtClean="0">
                <a:latin typeface="Tahoma" panose="020B0604030504040204" pitchFamily="34" charset="0"/>
              </a:rPr>
              <a:pPr>
                <a:spcBef>
                  <a:spcPct val="0"/>
                </a:spcBef>
              </a:pPr>
              <a:t>26</a:t>
            </a:fld>
            <a:endParaRPr lang="en-US" altLang="en-US">
              <a:latin typeface="Tahoma" panose="020B0604030504040204" pitchFamily="34" charset="0"/>
            </a:endParaRPr>
          </a:p>
        </p:txBody>
      </p:sp>
      <p:sp>
        <p:nvSpPr>
          <p:cNvPr id="50179" name="Rectangle 2">
            <a:extLst>
              <a:ext uri="{FF2B5EF4-FFF2-40B4-BE49-F238E27FC236}">
                <a16:creationId xmlns:a16="http://schemas.microsoft.com/office/drawing/2014/main" id="{25B647A6-F05B-ABF3-6677-0C1EEC45420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ED71FDF0-0D54-285A-6D9E-A69B7B205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12878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ACF5289-ED48-C7E1-5B05-FEAD51E37B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CC26A7-C7F2-484E-837B-24118F3D8FED}" type="slidenum">
              <a:rPr lang="en-US" altLang="en-US" smtClean="0">
                <a:latin typeface="Tahoma" panose="020B0604030504040204" pitchFamily="34" charset="0"/>
              </a:rPr>
              <a:pPr>
                <a:spcBef>
                  <a:spcPct val="0"/>
                </a:spcBef>
              </a:pPr>
              <a:t>28</a:t>
            </a:fld>
            <a:endParaRPr lang="en-US" altLang="en-US">
              <a:latin typeface="Tahoma" panose="020B0604030504040204" pitchFamily="34" charset="0"/>
            </a:endParaRPr>
          </a:p>
        </p:txBody>
      </p:sp>
      <p:sp>
        <p:nvSpPr>
          <p:cNvPr id="52227" name="Rectangle 2">
            <a:extLst>
              <a:ext uri="{FF2B5EF4-FFF2-40B4-BE49-F238E27FC236}">
                <a16:creationId xmlns:a16="http://schemas.microsoft.com/office/drawing/2014/main" id="{50C5257F-59E0-D035-9527-3269E3DA3568}"/>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3C4A1A43-3F7C-273E-1A31-211AC190C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22175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E20408E1-E67E-FA8A-F7D4-3D17FD533BDF}"/>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F71C94EF-85C9-DC01-2BBE-AEC2FD72BA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a:extLst>
              <a:ext uri="{FF2B5EF4-FFF2-40B4-BE49-F238E27FC236}">
                <a16:creationId xmlns:a16="http://schemas.microsoft.com/office/drawing/2014/main" id="{84537651-2607-2968-67C3-6A3DF93A86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A9D1C46-C70D-4377-AD58-6E403A2C3F44}"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433198C3-A53C-C095-D3E7-6D125FB224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134C36A-01BC-4F7B-8010-CEA7D53E2B6D}"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
        <p:nvSpPr>
          <p:cNvPr id="72707" name="Rectangle 2">
            <a:extLst>
              <a:ext uri="{FF2B5EF4-FFF2-40B4-BE49-F238E27FC236}">
                <a16:creationId xmlns:a16="http://schemas.microsoft.com/office/drawing/2014/main" id="{0D24EA72-55D5-0753-145A-A0CF2F35ED32}"/>
              </a:ext>
            </a:extLst>
          </p:cNvPr>
          <p:cNvSpPr>
            <a:spLocks noGrp="1" noRot="1" noChangeAspect="1" noChangeArrowheads="1" noTextEdit="1"/>
          </p:cNvSpPr>
          <p:nvPr>
            <p:ph type="sldImg"/>
          </p:nvPr>
        </p:nvSpPr>
        <p:spPr>
          <a:xfrm>
            <a:off x="1198563" y="693738"/>
            <a:ext cx="4616450" cy="3462337"/>
          </a:xfrm>
          <a:ln/>
        </p:spPr>
      </p:sp>
      <p:sp>
        <p:nvSpPr>
          <p:cNvPr id="72708" name="Rectangle 3">
            <a:extLst>
              <a:ext uri="{FF2B5EF4-FFF2-40B4-BE49-F238E27FC236}">
                <a16:creationId xmlns:a16="http://schemas.microsoft.com/office/drawing/2014/main" id="{73C1805E-C079-763A-BF54-01D2740CE19E}"/>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DA379D6A-1A42-BA87-A00A-51B4F5D004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DD89EAA-A11F-4A62-A0B4-44EA0339F369}" type="slidenum">
              <a:rPr lang="en-US" altLang="en-US" smtClean="0">
                <a:latin typeface="Tahoma" panose="020B0604030504040204" pitchFamily="34" charset="0"/>
              </a:rPr>
              <a:pPr>
                <a:spcBef>
                  <a:spcPct val="0"/>
                </a:spcBef>
              </a:pPr>
              <a:t>9</a:t>
            </a:fld>
            <a:endParaRPr lang="en-US" altLang="en-US">
              <a:latin typeface="Tahoma" panose="020B0604030504040204" pitchFamily="34" charset="0"/>
            </a:endParaRPr>
          </a:p>
        </p:txBody>
      </p:sp>
      <p:sp>
        <p:nvSpPr>
          <p:cNvPr id="58371" name="Rectangle 2">
            <a:extLst>
              <a:ext uri="{FF2B5EF4-FFF2-40B4-BE49-F238E27FC236}">
                <a16:creationId xmlns:a16="http://schemas.microsoft.com/office/drawing/2014/main" id="{61CC37E3-3D05-7A6A-487B-CC12A6DC7952}"/>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5EC8AB2C-B0AA-587A-97AD-5808B48682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07734345-C265-7B52-8ECF-D765D60076EF}"/>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F6792F8C-683F-5EA6-0EAD-B3EDD05BF4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5780" name="Slide Number Placeholder 3">
            <a:extLst>
              <a:ext uri="{FF2B5EF4-FFF2-40B4-BE49-F238E27FC236}">
                <a16:creationId xmlns:a16="http://schemas.microsoft.com/office/drawing/2014/main" id="{EAB8B63F-D18D-1169-D8CC-326D655C80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C62355D-D79A-43BF-BEA5-211BFE357A43}" type="slidenum">
              <a:rPr lang="en-US" altLang="en-US" sz="1200">
                <a:latin typeface="Times New Roman" panose="02020603050405020304" pitchFamily="18" charset="0"/>
              </a:rPr>
              <a:pPr/>
              <a:t>43</a:t>
            </a:fld>
            <a:endParaRPr lang="en-US" altLang="en-US" sz="120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C0A2BF5-88BC-3E4B-570A-2D855F838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CC10269-09B1-44D0-BC42-7FDE822E77EF}" type="slidenum">
              <a:rPr lang="en-US" altLang="en-US" sz="1200">
                <a:latin typeface="Times New Roman" panose="02020603050405020304" pitchFamily="18" charset="0"/>
              </a:rPr>
              <a:pPr/>
              <a:t>44</a:t>
            </a:fld>
            <a:endParaRPr lang="en-US" altLang="en-US" sz="1200">
              <a:latin typeface="Times New Roman" panose="02020603050405020304" pitchFamily="18" charset="0"/>
            </a:endParaRPr>
          </a:p>
        </p:txBody>
      </p:sp>
      <p:sp>
        <p:nvSpPr>
          <p:cNvPr id="76803" name="Rectangle 2">
            <a:extLst>
              <a:ext uri="{FF2B5EF4-FFF2-40B4-BE49-F238E27FC236}">
                <a16:creationId xmlns:a16="http://schemas.microsoft.com/office/drawing/2014/main" id="{72BCB9EC-4E2C-A039-3412-65F3FA273078}"/>
              </a:ext>
            </a:extLst>
          </p:cNvPr>
          <p:cNvSpPr>
            <a:spLocks noGrp="1" noRot="1" noChangeAspect="1" noChangeArrowheads="1" noTextEdit="1"/>
          </p:cNvSpPr>
          <p:nvPr>
            <p:ph type="sldImg"/>
          </p:nvPr>
        </p:nvSpPr>
        <p:spPr>
          <a:xfrm>
            <a:off x="1198563" y="693738"/>
            <a:ext cx="4616450" cy="3462337"/>
          </a:xfrm>
          <a:ln/>
        </p:spPr>
      </p:sp>
      <p:sp>
        <p:nvSpPr>
          <p:cNvPr id="76804" name="Rectangle 3">
            <a:extLst>
              <a:ext uri="{FF2B5EF4-FFF2-40B4-BE49-F238E27FC236}">
                <a16:creationId xmlns:a16="http://schemas.microsoft.com/office/drawing/2014/main" id="{C7EEC25E-D3B7-3120-E804-B94651F079BE}"/>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08ECF164-2082-6282-4E3A-9891C5A0BD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6D54B71-D0B9-43C2-A810-2DFEAB86F892}" type="slidenum">
              <a:rPr lang="en-US" altLang="en-US" sz="1200">
                <a:latin typeface="Times New Roman" panose="02020603050405020304" pitchFamily="18" charset="0"/>
              </a:rPr>
              <a:pPr/>
              <a:t>45</a:t>
            </a:fld>
            <a:endParaRPr lang="en-US" altLang="en-US" sz="1200">
              <a:latin typeface="Times New Roman" panose="02020603050405020304" pitchFamily="18" charset="0"/>
            </a:endParaRPr>
          </a:p>
        </p:txBody>
      </p:sp>
      <p:sp>
        <p:nvSpPr>
          <p:cNvPr id="77827" name="Rectangle 2">
            <a:extLst>
              <a:ext uri="{FF2B5EF4-FFF2-40B4-BE49-F238E27FC236}">
                <a16:creationId xmlns:a16="http://schemas.microsoft.com/office/drawing/2014/main" id="{A14C264C-5C8C-7ACD-CA01-FB5243AAEAAC}"/>
              </a:ext>
            </a:extLst>
          </p:cNvPr>
          <p:cNvSpPr>
            <a:spLocks noGrp="1" noRot="1" noChangeAspect="1" noChangeArrowheads="1" noTextEdit="1"/>
          </p:cNvSpPr>
          <p:nvPr>
            <p:ph type="sldImg"/>
          </p:nvPr>
        </p:nvSpPr>
        <p:spPr>
          <a:xfrm>
            <a:off x="1198563" y="693738"/>
            <a:ext cx="4616450" cy="3462337"/>
          </a:xfrm>
          <a:ln/>
        </p:spPr>
      </p:sp>
      <p:sp>
        <p:nvSpPr>
          <p:cNvPr id="77828" name="Rectangle 3">
            <a:extLst>
              <a:ext uri="{FF2B5EF4-FFF2-40B4-BE49-F238E27FC236}">
                <a16:creationId xmlns:a16="http://schemas.microsoft.com/office/drawing/2014/main" id="{B442D655-47FD-0595-17AA-BDB9906A77A4}"/>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3BA81A0-4203-FE07-8490-DAF643454F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78F2A9A-0934-4483-A6E4-D047A931C144}" type="slidenum">
              <a:rPr lang="en-US" altLang="en-US" sz="1200">
                <a:latin typeface="Times New Roman" panose="02020603050405020304" pitchFamily="18" charset="0"/>
              </a:rPr>
              <a:pPr/>
              <a:t>46</a:t>
            </a:fld>
            <a:endParaRPr lang="en-US" altLang="en-US" sz="1200">
              <a:latin typeface="Times New Roman" panose="02020603050405020304" pitchFamily="18" charset="0"/>
            </a:endParaRPr>
          </a:p>
        </p:txBody>
      </p:sp>
      <p:sp>
        <p:nvSpPr>
          <p:cNvPr id="78851" name="Rectangle 2">
            <a:extLst>
              <a:ext uri="{FF2B5EF4-FFF2-40B4-BE49-F238E27FC236}">
                <a16:creationId xmlns:a16="http://schemas.microsoft.com/office/drawing/2014/main" id="{48188E73-77B6-B8B9-716E-F7ADC395603D}"/>
              </a:ext>
            </a:extLst>
          </p:cNvPr>
          <p:cNvSpPr>
            <a:spLocks noGrp="1" noRot="1" noChangeAspect="1" noChangeArrowheads="1" noTextEdit="1"/>
          </p:cNvSpPr>
          <p:nvPr>
            <p:ph type="sldImg"/>
          </p:nvPr>
        </p:nvSpPr>
        <p:spPr>
          <a:xfrm>
            <a:off x="1198563" y="693738"/>
            <a:ext cx="4616450" cy="3462337"/>
          </a:xfrm>
          <a:ln/>
        </p:spPr>
      </p:sp>
      <p:sp>
        <p:nvSpPr>
          <p:cNvPr id="78852" name="Rectangle 3">
            <a:extLst>
              <a:ext uri="{FF2B5EF4-FFF2-40B4-BE49-F238E27FC236}">
                <a16:creationId xmlns:a16="http://schemas.microsoft.com/office/drawing/2014/main" id="{FB58400C-57A5-8EA9-1199-67DD641115DE}"/>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E006981B-FFF9-B174-D391-D6BCBBE689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A432E36-04B0-4B72-8E5C-47A5D82AB5CF}" type="slidenum">
              <a:rPr lang="en-US" altLang="en-US" sz="1200">
                <a:latin typeface="Times New Roman" panose="02020603050405020304" pitchFamily="18" charset="0"/>
              </a:rPr>
              <a:pPr/>
              <a:t>47</a:t>
            </a:fld>
            <a:endParaRPr lang="en-US" altLang="en-US" sz="1200">
              <a:latin typeface="Times New Roman" panose="02020603050405020304" pitchFamily="18" charset="0"/>
            </a:endParaRPr>
          </a:p>
        </p:txBody>
      </p:sp>
      <p:sp>
        <p:nvSpPr>
          <p:cNvPr id="73731" name="Rectangle 2">
            <a:extLst>
              <a:ext uri="{FF2B5EF4-FFF2-40B4-BE49-F238E27FC236}">
                <a16:creationId xmlns:a16="http://schemas.microsoft.com/office/drawing/2014/main" id="{5C88112B-EBA5-31A3-7672-1C0EEB971806}"/>
              </a:ext>
            </a:extLst>
          </p:cNvPr>
          <p:cNvSpPr>
            <a:spLocks noGrp="1" noRot="1" noChangeAspect="1" noChangeArrowheads="1" noTextEdit="1"/>
          </p:cNvSpPr>
          <p:nvPr>
            <p:ph type="sldImg"/>
          </p:nvPr>
        </p:nvSpPr>
        <p:spPr>
          <a:xfrm>
            <a:off x="1198563" y="693738"/>
            <a:ext cx="4616450" cy="3462337"/>
          </a:xfrm>
          <a:ln/>
        </p:spPr>
      </p:sp>
      <p:sp>
        <p:nvSpPr>
          <p:cNvPr id="73732" name="Rectangle 3">
            <a:extLst>
              <a:ext uri="{FF2B5EF4-FFF2-40B4-BE49-F238E27FC236}">
                <a16:creationId xmlns:a16="http://schemas.microsoft.com/office/drawing/2014/main" id="{02E2781E-4E8B-402A-4598-85AA58A5C7F1}"/>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833575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04B8F55-DC55-3E60-4869-673FF95EBE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DB16D40-2A30-4D2A-B4A0-9DDD011880F2}" type="slidenum">
              <a:rPr lang="en-US" altLang="en-US" sz="1200">
                <a:latin typeface="Times New Roman" panose="02020603050405020304" pitchFamily="18" charset="0"/>
              </a:rPr>
              <a:pPr/>
              <a:t>49</a:t>
            </a:fld>
            <a:endParaRPr lang="en-US" altLang="en-US" sz="1200">
              <a:latin typeface="Times New Roman" panose="02020603050405020304" pitchFamily="18" charset="0"/>
            </a:endParaRPr>
          </a:p>
        </p:txBody>
      </p:sp>
      <p:sp>
        <p:nvSpPr>
          <p:cNvPr id="80899" name="Rectangle 2">
            <a:extLst>
              <a:ext uri="{FF2B5EF4-FFF2-40B4-BE49-F238E27FC236}">
                <a16:creationId xmlns:a16="http://schemas.microsoft.com/office/drawing/2014/main" id="{31A4EA57-F7C8-AEF7-E407-71AF14EA2927}"/>
              </a:ext>
            </a:extLst>
          </p:cNvPr>
          <p:cNvSpPr>
            <a:spLocks noGrp="1" noRot="1" noChangeAspect="1" noChangeArrowheads="1" noTextEdit="1"/>
          </p:cNvSpPr>
          <p:nvPr>
            <p:ph type="sldImg"/>
          </p:nvPr>
        </p:nvSpPr>
        <p:spPr>
          <a:xfrm>
            <a:off x="1158875" y="673100"/>
            <a:ext cx="4692650" cy="3519488"/>
          </a:xfrm>
          <a:ln/>
        </p:spPr>
      </p:sp>
      <p:sp>
        <p:nvSpPr>
          <p:cNvPr id="80900" name="Rectangle 3">
            <a:extLst>
              <a:ext uri="{FF2B5EF4-FFF2-40B4-BE49-F238E27FC236}">
                <a16:creationId xmlns:a16="http://schemas.microsoft.com/office/drawing/2014/main" id="{84FF384C-73C1-E03E-1768-91772346DEA0}"/>
              </a:ext>
            </a:extLst>
          </p:cNvPr>
          <p:cNvSpPr>
            <a:spLocks noGrp="1" noChangeArrowheads="1"/>
          </p:cNvSpPr>
          <p:nvPr>
            <p:ph type="body" idx="1"/>
          </p:nvPr>
        </p:nvSpPr>
        <p:spPr>
          <a:xfrm>
            <a:off x="925513" y="4418013"/>
            <a:ext cx="5159375" cy="411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E901168-A139-F658-4C77-E89CEFF689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6EECECC-2DC0-44E7-B960-76FD33B9CCC6}" type="slidenum">
              <a:rPr lang="en-US" altLang="en-US" sz="1200">
                <a:latin typeface="Times New Roman" panose="02020603050405020304" pitchFamily="18" charset="0"/>
              </a:rPr>
              <a:pPr/>
              <a:t>60</a:t>
            </a:fld>
            <a:endParaRPr lang="en-US" altLang="en-US" sz="1200">
              <a:latin typeface="Times New Roman" panose="02020603050405020304" pitchFamily="18" charset="0"/>
            </a:endParaRPr>
          </a:p>
        </p:txBody>
      </p:sp>
      <p:sp>
        <p:nvSpPr>
          <p:cNvPr id="82947" name="Rectangle 2">
            <a:extLst>
              <a:ext uri="{FF2B5EF4-FFF2-40B4-BE49-F238E27FC236}">
                <a16:creationId xmlns:a16="http://schemas.microsoft.com/office/drawing/2014/main" id="{E4D7F2DE-ACCF-C832-F5BF-B8705902CDA2}"/>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D88B1829-5645-29D7-B961-5AAD1EB6F2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53053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45B6ABEA-A95F-D60B-E01E-0CF1EB7CF4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FD3CB9B-C4A7-4B9F-90F9-D0ECE32FE6B4}" type="slidenum">
              <a:rPr lang="en-US" altLang="en-US" sz="1200">
                <a:latin typeface="Times New Roman" panose="02020603050405020304" pitchFamily="18" charset="0"/>
              </a:rPr>
              <a:pPr/>
              <a:t>74</a:t>
            </a:fld>
            <a:endParaRPr lang="en-US" altLang="en-US" sz="1200">
              <a:latin typeface="Times New Roman" panose="02020603050405020304" pitchFamily="18" charset="0"/>
            </a:endParaRPr>
          </a:p>
        </p:txBody>
      </p:sp>
      <p:sp>
        <p:nvSpPr>
          <p:cNvPr id="86019" name="Rectangle 2">
            <a:extLst>
              <a:ext uri="{FF2B5EF4-FFF2-40B4-BE49-F238E27FC236}">
                <a16:creationId xmlns:a16="http://schemas.microsoft.com/office/drawing/2014/main" id="{97E090AF-C983-68A1-EF53-5262D9ECAEED}"/>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ECDDE764-3A55-69BA-BE47-EB56C3825F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452DBCCB-78F2-CDB9-20F9-3A4D3035E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369E47-2FDE-445C-BA5D-9D9883DFD208}"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88067" name="Rectangle 2">
            <a:extLst>
              <a:ext uri="{FF2B5EF4-FFF2-40B4-BE49-F238E27FC236}">
                <a16:creationId xmlns:a16="http://schemas.microsoft.com/office/drawing/2014/main" id="{C0FEB498-EA5F-8EC6-B4D4-8597684DF8AB}"/>
              </a:ext>
            </a:extLst>
          </p:cNvPr>
          <p:cNvSpPr>
            <a:spLocks noGrp="1" noRot="1" noChangeAspect="1" noChangeArrowheads="1" noTextEdit="1"/>
          </p:cNvSpPr>
          <p:nvPr>
            <p:ph type="sldImg"/>
          </p:nvPr>
        </p:nvSpPr>
        <p:spPr>
          <a:xfrm>
            <a:off x="1158875" y="673100"/>
            <a:ext cx="4692650" cy="3519488"/>
          </a:xfrm>
          <a:ln/>
        </p:spPr>
      </p:sp>
      <p:sp>
        <p:nvSpPr>
          <p:cNvPr id="88068" name="Rectangle 3">
            <a:extLst>
              <a:ext uri="{FF2B5EF4-FFF2-40B4-BE49-F238E27FC236}">
                <a16:creationId xmlns:a16="http://schemas.microsoft.com/office/drawing/2014/main" id="{308B555D-F958-2A34-697F-B5893BD4DC6E}"/>
              </a:ext>
            </a:extLst>
          </p:cNvPr>
          <p:cNvSpPr>
            <a:spLocks noGrp="1" noChangeArrowheads="1"/>
          </p:cNvSpPr>
          <p:nvPr>
            <p:ph type="body" idx="1"/>
          </p:nvPr>
        </p:nvSpPr>
        <p:spPr>
          <a:xfrm>
            <a:off x="925513" y="4418013"/>
            <a:ext cx="5159375" cy="411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AD7086D-F102-9483-D198-D4AAF2A9DE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D8BD92F-B598-414A-A995-8F6955E1ED58}" type="slidenum">
              <a:rPr lang="en-US" altLang="en-US" sz="1200">
                <a:latin typeface="Times New Roman" panose="02020603050405020304" pitchFamily="18" charset="0"/>
              </a:rPr>
              <a:pPr/>
              <a:t>76</a:t>
            </a:fld>
            <a:endParaRPr lang="en-US" altLang="en-US" sz="1200">
              <a:latin typeface="Times New Roman" panose="02020603050405020304" pitchFamily="18" charset="0"/>
            </a:endParaRPr>
          </a:p>
        </p:txBody>
      </p:sp>
      <p:sp>
        <p:nvSpPr>
          <p:cNvPr id="89091" name="Rectangle 2">
            <a:extLst>
              <a:ext uri="{FF2B5EF4-FFF2-40B4-BE49-F238E27FC236}">
                <a16:creationId xmlns:a16="http://schemas.microsoft.com/office/drawing/2014/main" id="{A7E38D39-42E1-CE1D-0100-961DD56CEC0C}"/>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9A0DED11-B4E2-1116-1B92-1E08A3275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7B31F17A-51CE-CDBD-96E6-3A536A8F04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5F4FAAC-1820-4944-AB2E-6704387D3472}" type="slidenum">
              <a:rPr lang="en-US" altLang="en-US" smtClean="0">
                <a:latin typeface="Tahoma" panose="020B0604030504040204" pitchFamily="34" charset="0"/>
              </a:rPr>
              <a:pPr>
                <a:spcBef>
                  <a:spcPct val="0"/>
                </a:spcBef>
              </a:pPr>
              <a:t>11</a:t>
            </a:fld>
            <a:endParaRPr lang="en-US" altLang="en-US">
              <a:latin typeface="Tahoma" panose="020B0604030504040204" pitchFamily="34" charset="0"/>
            </a:endParaRPr>
          </a:p>
        </p:txBody>
      </p:sp>
      <p:sp>
        <p:nvSpPr>
          <p:cNvPr id="60419" name="Rectangle 2">
            <a:extLst>
              <a:ext uri="{FF2B5EF4-FFF2-40B4-BE49-F238E27FC236}">
                <a16:creationId xmlns:a16="http://schemas.microsoft.com/office/drawing/2014/main" id="{73C12552-63C4-40B9-E6F7-406E27B20922}"/>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DD3D7B20-4149-21A8-B1F1-CC26D7393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AFDC74D-36B3-61AC-2E34-96DA02EAA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98E210E-07EA-45D6-BE49-39F35777F7EA}"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90115" name="Rectangle 2">
            <a:extLst>
              <a:ext uri="{FF2B5EF4-FFF2-40B4-BE49-F238E27FC236}">
                <a16:creationId xmlns:a16="http://schemas.microsoft.com/office/drawing/2014/main" id="{25DB8571-B5C2-B69D-C8BA-4E46EE151C78}"/>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9B6FD2CE-D924-4A57-6340-244B05344B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E45C8E64-E75C-7FA0-198D-ED0E4C0B4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7FDEC6-7A3E-446F-A74F-07398619BAD9}" type="slidenum">
              <a:rPr lang="en-US" altLang="en-US" sz="1200">
                <a:latin typeface="Times New Roman" panose="02020603050405020304" pitchFamily="18" charset="0"/>
              </a:rPr>
              <a:pPr/>
              <a:t>78</a:t>
            </a:fld>
            <a:endParaRPr lang="en-US" altLang="en-US" sz="1200">
              <a:latin typeface="Times New Roman" panose="02020603050405020304" pitchFamily="18" charset="0"/>
            </a:endParaRPr>
          </a:p>
        </p:txBody>
      </p:sp>
      <p:sp>
        <p:nvSpPr>
          <p:cNvPr id="91139" name="Rectangle 2">
            <a:extLst>
              <a:ext uri="{FF2B5EF4-FFF2-40B4-BE49-F238E27FC236}">
                <a16:creationId xmlns:a16="http://schemas.microsoft.com/office/drawing/2014/main" id="{BB5B1D32-FAE4-2FAB-C7E6-0D3C79C98031}"/>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E6A0EF4-79E5-C399-1C53-6A82F6A8C1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F8407CA0-FA5A-7635-BEF3-F547F240D5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7724868-6500-4E2D-BBEF-9E4EAA8C4959}" type="slidenum">
              <a:rPr lang="en-US" altLang="en-US" sz="1200">
                <a:latin typeface="Times New Roman" panose="02020603050405020304" pitchFamily="18" charset="0"/>
              </a:rPr>
              <a:pPr/>
              <a:t>79</a:t>
            </a:fld>
            <a:endParaRPr lang="en-US" altLang="en-US" sz="1200">
              <a:latin typeface="Times New Roman" panose="02020603050405020304" pitchFamily="18" charset="0"/>
            </a:endParaRPr>
          </a:p>
        </p:txBody>
      </p:sp>
      <p:sp>
        <p:nvSpPr>
          <p:cNvPr id="92163" name="Rectangle 2">
            <a:extLst>
              <a:ext uri="{FF2B5EF4-FFF2-40B4-BE49-F238E27FC236}">
                <a16:creationId xmlns:a16="http://schemas.microsoft.com/office/drawing/2014/main" id="{C16B863E-7DAE-9873-E568-B93666D39E1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BF004CCB-4F5D-30E0-1BC8-198AB5030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We need to </a:t>
            </a:r>
            <a:r>
              <a:rPr lang="en-US" altLang="en-US" b="1"/>
              <a:t>label</a:t>
            </a:r>
            <a:r>
              <a:rPr lang="en-US" altLang="en-US"/>
              <a:t> the dark plotted points as </a:t>
            </a:r>
            <a:r>
              <a:rPr lang="en-US" altLang="en-US" b="1"/>
              <a:t>Q1, Median, Q3</a:t>
            </a:r>
            <a:r>
              <a:rPr lang="en-US" altLang="en-US"/>
              <a:t> – that would help in understanding this graph.</a:t>
            </a:r>
          </a:p>
          <a:p>
            <a:r>
              <a:rPr lang="en-US" altLang="en-US"/>
              <a:t>Tell audience: There is a shift in distribution of branch 1 WRT branch 2 in that the unit prices of items sold at branch 1 tend to be lower than those at branch 2.</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2FC4386E-BE0B-7230-8E07-AA0FEA2D63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8A03F18-E633-4DF6-90C9-47B7FD2BBD46}" type="slidenum">
              <a:rPr lang="en-US" altLang="en-US" sz="1200">
                <a:latin typeface="Times New Roman" panose="02020603050405020304" pitchFamily="18" charset="0"/>
              </a:rPr>
              <a:pPr/>
              <a:t>80</a:t>
            </a:fld>
            <a:endParaRPr lang="en-US" altLang="en-US" sz="1200">
              <a:latin typeface="Times New Roman" panose="02020603050405020304" pitchFamily="18" charset="0"/>
            </a:endParaRPr>
          </a:p>
        </p:txBody>
      </p:sp>
      <p:sp>
        <p:nvSpPr>
          <p:cNvPr id="93187" name="Rectangle 2">
            <a:extLst>
              <a:ext uri="{FF2B5EF4-FFF2-40B4-BE49-F238E27FC236}">
                <a16:creationId xmlns:a16="http://schemas.microsoft.com/office/drawing/2014/main" id="{F55A5442-C552-0CE9-5A27-FC963A22F1CA}"/>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46768DF0-68E6-C4FD-68EB-E514CAAB4D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10AD36FA-B48D-F800-C1E4-7C2C79C6BE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8DF142F-F6EA-4C53-A48C-5158AA54C169}" type="slidenum">
              <a:rPr lang="en-US" altLang="en-US" sz="1200">
                <a:latin typeface="Times New Roman" panose="02020603050405020304" pitchFamily="18" charset="0"/>
              </a:rPr>
              <a:pPr/>
              <a:t>81</a:t>
            </a:fld>
            <a:endParaRPr lang="en-US" altLang="en-US" sz="1200">
              <a:latin typeface="Times New Roman" panose="02020603050405020304" pitchFamily="18" charset="0"/>
            </a:endParaRPr>
          </a:p>
        </p:txBody>
      </p:sp>
      <p:sp>
        <p:nvSpPr>
          <p:cNvPr id="94211" name="Rectangle 2">
            <a:extLst>
              <a:ext uri="{FF2B5EF4-FFF2-40B4-BE49-F238E27FC236}">
                <a16:creationId xmlns:a16="http://schemas.microsoft.com/office/drawing/2014/main" id="{35D48DF1-ACD2-0CEA-4B23-624139C4DC51}"/>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F09F48C-3C40-352B-AA67-B89139B91E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4A8886D2-2B1B-84F0-A2F9-0EA5DA9FAB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1110A56-5AAD-41FB-B87C-D16FFCBE26C9}" type="slidenum">
              <a:rPr lang="en-US" altLang="en-US" sz="1200">
                <a:latin typeface="Times New Roman" panose="02020603050405020304" pitchFamily="18" charset="0"/>
              </a:rPr>
              <a:pPr/>
              <a:t>82</a:t>
            </a:fld>
            <a:endParaRPr lang="en-US" altLang="en-US" sz="1200">
              <a:latin typeface="Times New Roman" panose="02020603050405020304" pitchFamily="18" charset="0"/>
            </a:endParaRPr>
          </a:p>
        </p:txBody>
      </p:sp>
      <p:sp>
        <p:nvSpPr>
          <p:cNvPr id="95235" name="Rectangle 2">
            <a:extLst>
              <a:ext uri="{FF2B5EF4-FFF2-40B4-BE49-F238E27FC236}">
                <a16:creationId xmlns:a16="http://schemas.microsoft.com/office/drawing/2014/main" id="{D7A97AB3-4BFC-B8E8-D6D1-4F79D06F9D47}"/>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E168874F-2427-09CE-6944-A38810A9F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BB3ED4FF-1952-0CD6-1BCC-A9D053F527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A0A3ECD-C10B-4A8A-8F5C-2F97AB5079FF}" type="slidenum">
              <a:rPr lang="en-US" altLang="en-US" sz="1200">
                <a:latin typeface="Times New Roman" panose="02020603050405020304" pitchFamily="18" charset="0"/>
              </a:rPr>
              <a:pPr/>
              <a:t>84</a:t>
            </a:fld>
            <a:endParaRPr lang="en-US" altLang="en-US" sz="1200">
              <a:latin typeface="Times New Roman" panose="02020603050405020304" pitchFamily="18" charset="0"/>
            </a:endParaRPr>
          </a:p>
        </p:txBody>
      </p:sp>
      <p:sp>
        <p:nvSpPr>
          <p:cNvPr id="97283" name="Rectangle 2">
            <a:extLst>
              <a:ext uri="{FF2B5EF4-FFF2-40B4-BE49-F238E27FC236}">
                <a16:creationId xmlns:a16="http://schemas.microsoft.com/office/drawing/2014/main" id="{A407FDA8-2846-3A56-5D89-5A49D5B31ECC}"/>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06FCCC6F-6C47-0917-F1C0-163522D00C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D12F4221-5EBA-5B14-773C-25932633A2B2}"/>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CE9B16C1-5829-4076-A0A1-CFA2FEE4EF32}" type="slidenum">
              <a:rPr lang="en-US" altLang="en-US" sz="1200">
                <a:latin typeface="Times New Roman" panose="02020603050405020304" pitchFamily="18" charset="0"/>
              </a:rPr>
              <a:pPr algn="r"/>
              <a:t>85</a:t>
            </a:fld>
            <a:endParaRPr lang="en-US" altLang="en-US" sz="1200">
              <a:latin typeface="Times New Roman" panose="02020603050405020304" pitchFamily="18" charset="0"/>
            </a:endParaRPr>
          </a:p>
        </p:txBody>
      </p:sp>
      <p:sp>
        <p:nvSpPr>
          <p:cNvPr id="98307" name="Rectangle 2">
            <a:extLst>
              <a:ext uri="{FF2B5EF4-FFF2-40B4-BE49-F238E27FC236}">
                <a16:creationId xmlns:a16="http://schemas.microsoft.com/office/drawing/2014/main" id="{14549C1E-B7BA-20A6-1BB6-4483C86162B2}"/>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93C508B7-F419-0627-F729-66936DC007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CACDCE28-76C7-DC0F-5181-C1F6842FBB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B3881D7-0686-4C14-A854-DDEE61DCD76F}" type="slidenum">
              <a:rPr lang="en-US" altLang="en-US" sz="1200">
                <a:latin typeface="Times New Roman" panose="02020603050405020304" pitchFamily="18" charset="0"/>
              </a:rPr>
              <a:pPr/>
              <a:t>86</a:t>
            </a:fld>
            <a:endParaRPr lang="en-US" altLang="en-US" sz="1200">
              <a:latin typeface="Times New Roman" panose="02020603050405020304" pitchFamily="18" charset="0"/>
            </a:endParaRPr>
          </a:p>
        </p:txBody>
      </p:sp>
      <p:sp>
        <p:nvSpPr>
          <p:cNvPr id="100355" name="Rectangle 2">
            <a:extLst>
              <a:ext uri="{FF2B5EF4-FFF2-40B4-BE49-F238E27FC236}">
                <a16:creationId xmlns:a16="http://schemas.microsoft.com/office/drawing/2014/main" id="{5A49BF99-28E4-4C8B-52B6-520FF84604CE}"/>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6A875AA7-FCD6-62AB-3264-DFFDB96798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D31D8315-92F1-1DBD-7483-EBD6E32AE8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4499221-2BD1-4387-91C7-B6C9E398153F}" type="slidenum">
              <a:rPr lang="en-US" altLang="en-US" sz="1200">
                <a:latin typeface="Times New Roman" panose="02020603050405020304" pitchFamily="18" charset="0"/>
              </a:rPr>
              <a:pPr/>
              <a:t>88</a:t>
            </a:fld>
            <a:endParaRPr lang="en-US" altLang="en-US" sz="1200">
              <a:latin typeface="Times New Roman" panose="02020603050405020304" pitchFamily="18" charset="0"/>
            </a:endParaRPr>
          </a:p>
        </p:txBody>
      </p:sp>
      <p:sp>
        <p:nvSpPr>
          <p:cNvPr id="102403" name="Rectangle 2">
            <a:extLst>
              <a:ext uri="{FF2B5EF4-FFF2-40B4-BE49-F238E27FC236}">
                <a16:creationId xmlns:a16="http://schemas.microsoft.com/office/drawing/2014/main" id="{808ADAD9-7DDF-F635-3331-921806986D36}"/>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4F4CC377-42B4-82DE-486D-2488F667B9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C37D05FC-3397-6893-8228-01FF140FD9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AC7E343-E150-41A4-8D66-883E4DDEA041}" type="slidenum">
              <a:rPr lang="en-US" altLang="en-US" smtClean="0">
                <a:latin typeface="Tahoma" panose="020B0604030504040204" pitchFamily="34" charset="0"/>
              </a:rPr>
              <a:pPr>
                <a:spcBef>
                  <a:spcPct val="0"/>
                </a:spcBef>
              </a:pPr>
              <a:t>13</a:t>
            </a:fld>
            <a:endParaRPr lang="en-US" altLang="en-US">
              <a:latin typeface="Tahoma" panose="020B0604030504040204" pitchFamily="34" charset="0"/>
            </a:endParaRPr>
          </a:p>
        </p:txBody>
      </p:sp>
      <p:sp>
        <p:nvSpPr>
          <p:cNvPr id="62467" name="Rectangle 2">
            <a:extLst>
              <a:ext uri="{FF2B5EF4-FFF2-40B4-BE49-F238E27FC236}">
                <a16:creationId xmlns:a16="http://schemas.microsoft.com/office/drawing/2014/main" id="{1BB871BA-D4A3-65CB-014A-B2201D7F3EA2}"/>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393D8079-887C-69B0-ACFA-E5F5B8CB69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466E6D7-B543-2BEB-A215-80B1867B09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6563530-40BE-4C62-B58B-7F8251891A06}" type="slidenum">
              <a:rPr lang="en-US" altLang="en-US" sz="1200">
                <a:latin typeface="Times New Roman" panose="02020603050405020304" pitchFamily="18" charset="0"/>
              </a:rPr>
              <a:pPr/>
              <a:t>89</a:t>
            </a:fld>
            <a:endParaRPr lang="en-US" altLang="en-US" sz="1200">
              <a:latin typeface="Times New Roman" panose="02020603050405020304" pitchFamily="18" charset="0"/>
            </a:endParaRPr>
          </a:p>
        </p:txBody>
      </p:sp>
      <p:sp>
        <p:nvSpPr>
          <p:cNvPr id="103427" name="Rectangle 2">
            <a:extLst>
              <a:ext uri="{FF2B5EF4-FFF2-40B4-BE49-F238E27FC236}">
                <a16:creationId xmlns:a16="http://schemas.microsoft.com/office/drawing/2014/main" id="{12182D92-A96B-784E-77C2-1C04A85BED31}"/>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DF6571D5-FB6F-15BE-A49C-1972BF4FE0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2EC8A439-D07E-523D-ADE3-11CC280BE4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D5B519B-B0CB-4233-A270-0BFFEB427AA7}" type="slidenum">
              <a:rPr lang="en-US" altLang="en-US" sz="1200">
                <a:latin typeface="Times New Roman" panose="02020603050405020304" pitchFamily="18" charset="0"/>
              </a:rPr>
              <a:pPr/>
              <a:t>90</a:t>
            </a:fld>
            <a:endParaRPr lang="en-US" altLang="en-US" sz="1200">
              <a:latin typeface="Times New Roman" panose="02020603050405020304" pitchFamily="18" charset="0"/>
            </a:endParaRPr>
          </a:p>
        </p:txBody>
      </p:sp>
      <p:sp>
        <p:nvSpPr>
          <p:cNvPr id="104451" name="Rectangle 2">
            <a:extLst>
              <a:ext uri="{FF2B5EF4-FFF2-40B4-BE49-F238E27FC236}">
                <a16:creationId xmlns:a16="http://schemas.microsoft.com/office/drawing/2014/main" id="{1932E5B0-57C7-55BB-62CD-05120B6B3B95}"/>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4664F1AF-73BC-5760-14C1-892B3DF747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06A0BBFF-1302-FB80-ED07-CC0FE9FC07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7000BC-F03D-4033-84C4-3F45695182E4}" type="slidenum">
              <a:rPr lang="en-US" altLang="en-US" sz="1200">
                <a:latin typeface="Times New Roman" panose="02020603050405020304" pitchFamily="18" charset="0"/>
              </a:rPr>
              <a:pPr/>
              <a:t>91</a:t>
            </a:fld>
            <a:endParaRPr lang="en-US" altLang="en-US" sz="1200">
              <a:latin typeface="Times New Roman" panose="02020603050405020304" pitchFamily="18" charset="0"/>
            </a:endParaRPr>
          </a:p>
        </p:txBody>
      </p:sp>
      <p:sp>
        <p:nvSpPr>
          <p:cNvPr id="105475" name="Rectangle 2">
            <a:extLst>
              <a:ext uri="{FF2B5EF4-FFF2-40B4-BE49-F238E27FC236}">
                <a16:creationId xmlns:a16="http://schemas.microsoft.com/office/drawing/2014/main" id="{285006F7-7EFA-6B09-04C3-65FF3D1F1EA9}"/>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F1011A2F-9CED-9F9B-0203-85E0189FDA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4EB28964-46FF-B085-B8EF-714D9E5D54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61669E9-0610-43EA-B52D-64A2827C9808}" type="slidenum">
              <a:rPr lang="en-US" altLang="en-US" sz="1200">
                <a:latin typeface="Times New Roman" panose="02020603050405020304" pitchFamily="18" charset="0"/>
              </a:rPr>
              <a:pPr/>
              <a:t>92</a:t>
            </a:fld>
            <a:endParaRPr lang="en-US" altLang="en-US" sz="1200">
              <a:latin typeface="Times New Roman" panose="02020603050405020304" pitchFamily="18" charset="0"/>
            </a:endParaRPr>
          </a:p>
        </p:txBody>
      </p:sp>
      <p:sp>
        <p:nvSpPr>
          <p:cNvPr id="106499" name="Rectangle 2">
            <a:extLst>
              <a:ext uri="{FF2B5EF4-FFF2-40B4-BE49-F238E27FC236}">
                <a16:creationId xmlns:a16="http://schemas.microsoft.com/office/drawing/2014/main" id="{9CF97564-007F-CDC2-706B-6696D179FADB}"/>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568EE159-7E38-D98B-0F80-CFE1FEE064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512E699C-3322-0470-7914-516E38AF0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63B9BCE-48B2-4645-9691-E78665A7A9AB}" type="slidenum">
              <a:rPr lang="en-US" altLang="en-US" sz="1200">
                <a:latin typeface="Times New Roman" panose="02020603050405020304" pitchFamily="18" charset="0"/>
              </a:rPr>
              <a:pPr/>
              <a:t>93</a:t>
            </a:fld>
            <a:endParaRPr lang="en-US" altLang="en-US" sz="1200">
              <a:latin typeface="Times New Roman" panose="02020603050405020304" pitchFamily="18" charset="0"/>
            </a:endParaRPr>
          </a:p>
        </p:txBody>
      </p:sp>
      <p:sp>
        <p:nvSpPr>
          <p:cNvPr id="107523" name="Rectangle 2">
            <a:extLst>
              <a:ext uri="{FF2B5EF4-FFF2-40B4-BE49-F238E27FC236}">
                <a16:creationId xmlns:a16="http://schemas.microsoft.com/office/drawing/2014/main" id="{383ACCB5-DF2C-8DBD-E4C9-B5A7BE233B49}"/>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5DA28587-8668-F679-113F-2669276773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553C19DF-CB3F-DA8F-23F2-713CC61786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7B4A75-8847-43B9-A262-931F574A6C1A}" type="slidenum">
              <a:rPr lang="en-US" altLang="en-US" sz="1200">
                <a:latin typeface="Times New Roman" panose="02020603050405020304" pitchFamily="18" charset="0"/>
              </a:rPr>
              <a:pPr/>
              <a:t>95</a:t>
            </a:fld>
            <a:endParaRPr lang="en-US" altLang="en-US" sz="1200">
              <a:latin typeface="Times New Roman" panose="02020603050405020304" pitchFamily="18" charset="0"/>
            </a:endParaRPr>
          </a:p>
        </p:txBody>
      </p:sp>
      <p:sp>
        <p:nvSpPr>
          <p:cNvPr id="108547" name="Rectangle 2">
            <a:extLst>
              <a:ext uri="{FF2B5EF4-FFF2-40B4-BE49-F238E27FC236}">
                <a16:creationId xmlns:a16="http://schemas.microsoft.com/office/drawing/2014/main" id="{954BF07D-9D00-3870-805F-2D33F0CBB4CB}"/>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35A31938-E105-B61B-7703-C6C039DDED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0F95FA4-AFFD-8CA4-786D-59F7917E2F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0A0CD34-E9E6-445A-828F-BE7F02654262}" type="slidenum">
              <a:rPr lang="en-US" altLang="en-US" sz="1200">
                <a:latin typeface="Times New Roman" panose="02020603050405020304" pitchFamily="18" charset="0"/>
              </a:rPr>
              <a:pPr/>
              <a:t>96</a:t>
            </a:fld>
            <a:endParaRPr lang="en-US" altLang="en-US" sz="1200">
              <a:latin typeface="Times New Roman" panose="02020603050405020304" pitchFamily="18" charset="0"/>
            </a:endParaRPr>
          </a:p>
        </p:txBody>
      </p:sp>
      <p:sp>
        <p:nvSpPr>
          <p:cNvPr id="109571" name="Rectangle 2">
            <a:extLst>
              <a:ext uri="{FF2B5EF4-FFF2-40B4-BE49-F238E27FC236}">
                <a16:creationId xmlns:a16="http://schemas.microsoft.com/office/drawing/2014/main" id="{84FB2522-4601-DB22-1111-A8564D613C9C}"/>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654E9CB0-CF7E-9DF2-08E7-DE062FAC20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797800DF-C7C1-BC99-4FD8-2DBE26AFEB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1B11203-F575-4C64-81B1-0A5935269512}" type="slidenum">
              <a:rPr lang="en-US" altLang="en-US" sz="1200">
                <a:latin typeface="Times New Roman" panose="02020603050405020304" pitchFamily="18" charset="0"/>
              </a:rPr>
              <a:pPr/>
              <a:t>97</a:t>
            </a:fld>
            <a:endParaRPr lang="en-US" altLang="en-US" sz="1200">
              <a:latin typeface="Times New Roman" panose="02020603050405020304" pitchFamily="18" charset="0"/>
            </a:endParaRPr>
          </a:p>
        </p:txBody>
      </p:sp>
      <p:sp>
        <p:nvSpPr>
          <p:cNvPr id="110595" name="Rectangle 2">
            <a:extLst>
              <a:ext uri="{FF2B5EF4-FFF2-40B4-BE49-F238E27FC236}">
                <a16:creationId xmlns:a16="http://schemas.microsoft.com/office/drawing/2014/main" id="{D9B88ABF-D0B4-D579-E923-159CCB4E8B5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5E12AC4D-7C55-E3F7-05BC-C9ECBBE0B6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8F973587-CEB5-EF5D-C3E1-ADF772FC25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C84821A-A242-43FE-99F0-B06092F1EEDF}" type="slidenum">
              <a:rPr lang="en-US" altLang="en-US" sz="1200">
                <a:latin typeface="Times New Roman" panose="02020603050405020304" pitchFamily="18" charset="0"/>
              </a:rPr>
              <a:pPr/>
              <a:t>98</a:t>
            </a:fld>
            <a:endParaRPr lang="en-US" altLang="en-US" sz="1200">
              <a:latin typeface="Times New Roman" panose="02020603050405020304" pitchFamily="18" charset="0"/>
            </a:endParaRPr>
          </a:p>
        </p:txBody>
      </p:sp>
      <p:sp>
        <p:nvSpPr>
          <p:cNvPr id="111619" name="Rectangle 2">
            <a:extLst>
              <a:ext uri="{FF2B5EF4-FFF2-40B4-BE49-F238E27FC236}">
                <a16:creationId xmlns:a16="http://schemas.microsoft.com/office/drawing/2014/main" id="{DE600FC9-0C51-6801-1C00-E5F4AF722785}"/>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6A5A77EC-1A16-D0DA-2CA7-F137E5DC4B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85BCD2B-4463-3E99-B287-C72FB0657889}"/>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6B5D5B1F-89EB-0A66-1125-01A67D260D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27E799-81E7-76FD-C616-192C11DDB6DE}"/>
              </a:ext>
            </a:extLst>
          </p:cNvPr>
          <p:cNvSpPr>
            <a:spLocks noGrp="1" noChangeArrowheads="1"/>
          </p:cNvSpPr>
          <p:nvPr>
            <p:ph type="sldNum" sz="quarter" idx="5"/>
          </p:nvPr>
        </p:nvSpPr>
        <p:spPr>
          <a:ln/>
        </p:spPr>
        <p:txBody>
          <a:bodyPr/>
          <a:lstStyle/>
          <a:p>
            <a:fld id="{ADEC9FCF-9917-42D0-825F-4A88E80BC346}" type="slidenum">
              <a:rPr lang="en-US" altLang="en-US"/>
              <a:pPr/>
              <a:t>14</a:t>
            </a:fld>
            <a:endParaRPr lang="en-US" altLang="en-US"/>
          </a:p>
        </p:txBody>
      </p:sp>
    </p:spTree>
    <p:extLst>
      <p:ext uri="{BB962C8B-B14F-4D97-AF65-F5344CB8AC3E}">
        <p14:creationId xmlns:p14="http://schemas.microsoft.com/office/powerpoint/2010/main" val="1312641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a:extLst>
              <a:ext uri="{FF2B5EF4-FFF2-40B4-BE49-F238E27FC236}">
                <a16:creationId xmlns:a16="http://schemas.microsoft.com/office/drawing/2014/main" id="{6E7B8A1A-6C9C-4FDF-8072-1B2D677D9537}"/>
              </a:ext>
            </a:extLst>
          </p:cNvPr>
          <p:cNvSpPr txBox="1">
            <a:spLocks noGrp="1"/>
          </p:cNvSpPr>
          <p:nvPr>
            <p:ph type="hdr" sz="quarter"/>
          </p:nvPr>
        </p:nvSpPr>
        <p:spPr>
          <a:ln/>
        </p:spPr>
        <p:txBody>
          <a:bodyPr vert="horz" lIns="0" tIns="0" rIns="0" bIns="0"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5" name="Date Placeholder 4">
            <a:extLst>
              <a:ext uri="{FF2B5EF4-FFF2-40B4-BE49-F238E27FC236}">
                <a16:creationId xmlns:a16="http://schemas.microsoft.com/office/drawing/2014/main" id="{AA300C8A-5F60-4B4F-8768-82BDCFDAE9BB}"/>
              </a:ext>
            </a:extLst>
          </p:cNvPr>
          <p:cNvSpPr txBox="1">
            <a:spLocks noGrp="1"/>
          </p:cNvSpPr>
          <p:nvPr>
            <p:ph type="dt" idx="1"/>
          </p:nvPr>
        </p:nvSpPr>
        <p:spPr>
          <a:ln/>
        </p:spPr>
        <p:txBody>
          <a:bodyPr vert="horz" lIns="0" tIns="0" rIns="0" bIns="0"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6" name="Footer Placeholder 5">
            <a:extLst>
              <a:ext uri="{FF2B5EF4-FFF2-40B4-BE49-F238E27FC236}">
                <a16:creationId xmlns:a16="http://schemas.microsoft.com/office/drawing/2014/main" id="{9EDC4E5D-B251-4580-A47E-857C00CF6FDA}"/>
              </a:ext>
            </a:extLst>
          </p:cNvPr>
          <p:cNvSpPr txBox="1">
            <a:spLocks noGrp="1"/>
          </p:cNvSpPr>
          <p:nvPr>
            <p:ph type="ftr" sz="quarter" idx="4"/>
          </p:nvPr>
        </p:nvSpPr>
        <p:spPr>
          <a:ln/>
        </p:spPr>
        <p:txBody>
          <a:bodyPr vert="horz" lIns="0" tIns="0" rIns="0" bIns="0" anchor="b"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7" name="Slide Number Placeholder 6">
            <a:extLst>
              <a:ext uri="{FF2B5EF4-FFF2-40B4-BE49-F238E27FC236}">
                <a16:creationId xmlns:a16="http://schemas.microsoft.com/office/drawing/2014/main" id="{8B936648-BE07-4006-BACD-A9744C69A370}"/>
              </a:ext>
            </a:extLst>
          </p:cNvPr>
          <p:cNvSpPr txBox="1">
            <a:spLocks noGrp="1"/>
          </p:cNvSpPr>
          <p:nvPr>
            <p:ph type="sldNum" sz="quarter" idx="5"/>
          </p:nvPr>
        </p:nvSpPr>
        <p:spPr>
          <a:ln/>
        </p:spPr>
        <p:txBody>
          <a:bodyPr vert="horz"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5268252-24E0-42C9-B671-76943F8C81DC}" type="slidenum">
              <a:rPr kumimoji="0" lang="de-AT" sz="1400" b="0" i="0" u="none" strike="noStrike" kern="1200" cap="none" spc="0" normalizeH="0" baseline="0" noProof="0" smtClean="0">
                <a:ln>
                  <a:noFill/>
                </a:ln>
                <a:solidFill>
                  <a:srgbClr val="DBF5F9"/>
                </a:solidFill>
                <a:effectLst/>
                <a:uLnTx/>
                <a:uFillTx/>
                <a:latin typeface="Source Sans Pro" pitchFamily="2"/>
              </a:rPr>
              <a:pPr marL="0" marR="0" lvl="0" indent="0" algn="r" defTabSz="914400" rtl="0" eaLnBrk="1" fontAlgn="auto" latinLnBrk="0" hangingPunct="0">
                <a:lnSpc>
                  <a:spcPct val="100000"/>
                </a:lnSpc>
                <a:spcBef>
                  <a:spcPts val="0"/>
                </a:spcBef>
                <a:spcAft>
                  <a:spcPts val="0"/>
                </a:spcAft>
                <a:buClrTx/>
                <a:buSzTx/>
                <a:buFontTx/>
                <a:buNone/>
                <a:tabLst/>
                <a:defRPr/>
              </a:pPr>
              <a:t>103</a:t>
            </a:fld>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2" name="Slide Image Placeholder 1">
            <a:extLst>
              <a:ext uri="{FF2B5EF4-FFF2-40B4-BE49-F238E27FC236}">
                <a16:creationId xmlns:a16="http://schemas.microsoft.com/office/drawing/2014/main" id="{7E93525C-0AEB-4525-8AFC-5DB5DDFB5282}"/>
              </a:ext>
            </a:extLst>
          </p:cNvPr>
          <p:cNvSpPr>
            <a:spLocks noGrp="1" noRot="1" noChangeAspect="1" noResize="1"/>
          </p:cNvSpPr>
          <p:nvPr>
            <p:ph type="sldImg"/>
          </p:nvPr>
        </p:nvSpPr>
        <p:spPr>
          <a:xfrm>
            <a:off x="1285875" y="1117600"/>
            <a:ext cx="4986338" cy="373856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30E74BAC-1285-484F-A8E3-C9C7613A4B7A}"/>
              </a:ext>
            </a:extLst>
          </p:cNvPr>
          <p:cNvSpPr txBox="1">
            <a:spLocks noGrp="1"/>
          </p:cNvSpPr>
          <p:nvPr>
            <p:ph type="body" sz="quarter" idx="1"/>
          </p:nvPr>
        </p:nvSpPr>
        <p:spPr/>
        <p:txBody>
          <a:bodyPr vert="horz"/>
          <a:lstStyle/>
          <a:p>
            <a:endParaRPr lang="de-AT"/>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a:extLst>
              <a:ext uri="{FF2B5EF4-FFF2-40B4-BE49-F238E27FC236}">
                <a16:creationId xmlns:a16="http://schemas.microsoft.com/office/drawing/2014/main" id="{C3534C50-15A9-4097-A7E5-C761733CB84F}"/>
              </a:ext>
            </a:extLst>
          </p:cNvPr>
          <p:cNvSpPr txBox="1">
            <a:spLocks noGrp="1"/>
          </p:cNvSpPr>
          <p:nvPr>
            <p:ph type="hdr" sz="quarter"/>
          </p:nvPr>
        </p:nvSpPr>
        <p:spPr>
          <a:ln/>
        </p:spPr>
        <p:txBody>
          <a:bodyPr vert="horz" lIns="0" tIns="0" rIns="0" bIns="0"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5" name="Date Placeholder 4">
            <a:extLst>
              <a:ext uri="{FF2B5EF4-FFF2-40B4-BE49-F238E27FC236}">
                <a16:creationId xmlns:a16="http://schemas.microsoft.com/office/drawing/2014/main" id="{7E097D0A-42EE-41AC-A47B-D5BB68F789F1}"/>
              </a:ext>
            </a:extLst>
          </p:cNvPr>
          <p:cNvSpPr txBox="1">
            <a:spLocks noGrp="1"/>
          </p:cNvSpPr>
          <p:nvPr>
            <p:ph type="dt" idx="1"/>
          </p:nvPr>
        </p:nvSpPr>
        <p:spPr>
          <a:ln/>
        </p:spPr>
        <p:txBody>
          <a:bodyPr vert="horz" lIns="0" tIns="0" rIns="0" bIns="0"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6" name="Footer Placeholder 5">
            <a:extLst>
              <a:ext uri="{FF2B5EF4-FFF2-40B4-BE49-F238E27FC236}">
                <a16:creationId xmlns:a16="http://schemas.microsoft.com/office/drawing/2014/main" id="{F255B9E8-D28C-4B4F-8B51-1A68746C112F}"/>
              </a:ext>
            </a:extLst>
          </p:cNvPr>
          <p:cNvSpPr txBox="1">
            <a:spLocks noGrp="1"/>
          </p:cNvSpPr>
          <p:nvPr>
            <p:ph type="ftr" sz="quarter" idx="4"/>
          </p:nvPr>
        </p:nvSpPr>
        <p:spPr>
          <a:ln/>
        </p:spPr>
        <p:txBody>
          <a:bodyPr vert="horz" lIns="0" tIns="0" rIns="0" bIns="0" anchor="b"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7" name="Slide Number Placeholder 6">
            <a:extLst>
              <a:ext uri="{FF2B5EF4-FFF2-40B4-BE49-F238E27FC236}">
                <a16:creationId xmlns:a16="http://schemas.microsoft.com/office/drawing/2014/main" id="{F5060D70-26EB-4486-8469-DFF31B138B3B}"/>
              </a:ext>
            </a:extLst>
          </p:cNvPr>
          <p:cNvSpPr txBox="1">
            <a:spLocks noGrp="1"/>
          </p:cNvSpPr>
          <p:nvPr>
            <p:ph type="sldNum" sz="quarter" idx="5"/>
          </p:nvPr>
        </p:nvSpPr>
        <p:spPr>
          <a:ln/>
        </p:spPr>
        <p:txBody>
          <a:bodyPr vert="horz"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EA1E440-2C43-498A-891D-D52A664AF90A}" type="slidenum">
              <a:rPr kumimoji="0" lang="de-AT" sz="1400" b="0" i="0" u="none" strike="noStrike" kern="1200" cap="none" spc="0" normalizeH="0" baseline="0" noProof="0" smtClean="0">
                <a:ln>
                  <a:noFill/>
                </a:ln>
                <a:solidFill>
                  <a:srgbClr val="DBF5F9"/>
                </a:solidFill>
                <a:effectLst/>
                <a:uLnTx/>
                <a:uFillTx/>
                <a:latin typeface="Source Sans Pro" pitchFamily="2"/>
              </a:rPr>
              <a:pPr marL="0" marR="0" lvl="0" indent="0" algn="r" defTabSz="914400" rtl="0" eaLnBrk="1" fontAlgn="auto" latinLnBrk="0" hangingPunct="0">
                <a:lnSpc>
                  <a:spcPct val="100000"/>
                </a:lnSpc>
                <a:spcBef>
                  <a:spcPts val="0"/>
                </a:spcBef>
                <a:spcAft>
                  <a:spcPts val="0"/>
                </a:spcAft>
                <a:buClrTx/>
                <a:buSzTx/>
                <a:buFontTx/>
                <a:buNone/>
                <a:tabLst/>
                <a:defRPr/>
              </a:pPr>
              <a:t>104</a:t>
            </a:fld>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2" name="Slide Image Placeholder 1">
            <a:extLst>
              <a:ext uri="{FF2B5EF4-FFF2-40B4-BE49-F238E27FC236}">
                <a16:creationId xmlns:a16="http://schemas.microsoft.com/office/drawing/2014/main" id="{3AA2B2D7-8AF3-4719-8616-F96D6B5755AF}"/>
              </a:ext>
            </a:extLst>
          </p:cNvPr>
          <p:cNvSpPr>
            <a:spLocks noGrp="1" noRot="1" noChangeAspect="1" noResize="1"/>
          </p:cNvSpPr>
          <p:nvPr>
            <p:ph type="sldImg"/>
          </p:nvPr>
        </p:nvSpPr>
        <p:spPr>
          <a:xfrm>
            <a:off x="1285875" y="1117600"/>
            <a:ext cx="4986338" cy="373856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68916B2C-8F56-44C0-AEAA-A289A1551FF2}"/>
              </a:ext>
            </a:extLst>
          </p:cNvPr>
          <p:cNvSpPr txBox="1">
            <a:spLocks noGrp="1"/>
          </p:cNvSpPr>
          <p:nvPr>
            <p:ph type="body" sz="quarter" idx="1"/>
          </p:nvPr>
        </p:nvSpPr>
        <p:spPr/>
        <p:txBody>
          <a:bodyPr vert="horz"/>
          <a:lstStyle/>
          <a:p>
            <a:endParaRPr lang="de-AT"/>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a:extLst>
              <a:ext uri="{FF2B5EF4-FFF2-40B4-BE49-F238E27FC236}">
                <a16:creationId xmlns:a16="http://schemas.microsoft.com/office/drawing/2014/main" id="{D1E567BF-BB14-4036-AE61-358F95CB0C29}"/>
              </a:ext>
            </a:extLst>
          </p:cNvPr>
          <p:cNvSpPr txBox="1">
            <a:spLocks noGrp="1"/>
          </p:cNvSpPr>
          <p:nvPr>
            <p:ph type="hdr" sz="quarter"/>
          </p:nvPr>
        </p:nvSpPr>
        <p:spPr>
          <a:ln/>
        </p:spPr>
        <p:txBody>
          <a:bodyPr vert="horz" lIns="0" tIns="0" rIns="0" bIns="0"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5" name="Date Placeholder 4">
            <a:extLst>
              <a:ext uri="{FF2B5EF4-FFF2-40B4-BE49-F238E27FC236}">
                <a16:creationId xmlns:a16="http://schemas.microsoft.com/office/drawing/2014/main" id="{FA204A86-CF15-4EBA-AE19-D2E65882BABA}"/>
              </a:ext>
            </a:extLst>
          </p:cNvPr>
          <p:cNvSpPr txBox="1">
            <a:spLocks noGrp="1"/>
          </p:cNvSpPr>
          <p:nvPr>
            <p:ph type="dt" idx="1"/>
          </p:nvPr>
        </p:nvSpPr>
        <p:spPr>
          <a:ln/>
        </p:spPr>
        <p:txBody>
          <a:bodyPr vert="horz" lIns="0" tIns="0" rIns="0" bIns="0"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6" name="Footer Placeholder 5">
            <a:extLst>
              <a:ext uri="{FF2B5EF4-FFF2-40B4-BE49-F238E27FC236}">
                <a16:creationId xmlns:a16="http://schemas.microsoft.com/office/drawing/2014/main" id="{2B215BEC-57B2-4380-A7CA-38381E5E2A82}"/>
              </a:ext>
            </a:extLst>
          </p:cNvPr>
          <p:cNvSpPr txBox="1">
            <a:spLocks noGrp="1"/>
          </p:cNvSpPr>
          <p:nvPr>
            <p:ph type="ftr" sz="quarter" idx="4"/>
          </p:nvPr>
        </p:nvSpPr>
        <p:spPr>
          <a:ln/>
        </p:spPr>
        <p:txBody>
          <a:bodyPr vert="horz" lIns="0" tIns="0" rIns="0" bIns="0" anchor="b"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7" name="Slide Number Placeholder 6">
            <a:extLst>
              <a:ext uri="{FF2B5EF4-FFF2-40B4-BE49-F238E27FC236}">
                <a16:creationId xmlns:a16="http://schemas.microsoft.com/office/drawing/2014/main" id="{24B1CB52-86AA-4269-862E-B98DFD1282D5}"/>
              </a:ext>
            </a:extLst>
          </p:cNvPr>
          <p:cNvSpPr txBox="1">
            <a:spLocks noGrp="1"/>
          </p:cNvSpPr>
          <p:nvPr>
            <p:ph type="sldNum" sz="quarter" idx="5"/>
          </p:nvPr>
        </p:nvSpPr>
        <p:spPr>
          <a:ln/>
        </p:spPr>
        <p:txBody>
          <a:bodyPr vert="horz"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1018456-42C5-490F-A1AE-8F3BB9CF2B6E}" type="slidenum">
              <a:rPr kumimoji="0" lang="de-AT" sz="1400" b="0" i="0" u="none" strike="noStrike" kern="1200" cap="none" spc="0" normalizeH="0" baseline="0" noProof="0" smtClean="0">
                <a:ln>
                  <a:noFill/>
                </a:ln>
                <a:solidFill>
                  <a:srgbClr val="DBF5F9"/>
                </a:solidFill>
                <a:effectLst/>
                <a:uLnTx/>
                <a:uFillTx/>
                <a:latin typeface="Source Sans Pro" pitchFamily="2"/>
              </a:rPr>
              <a:pPr marL="0" marR="0" lvl="0" indent="0" algn="r" defTabSz="914400" rtl="0" eaLnBrk="1" fontAlgn="auto" latinLnBrk="0" hangingPunct="0">
                <a:lnSpc>
                  <a:spcPct val="100000"/>
                </a:lnSpc>
                <a:spcBef>
                  <a:spcPts val="0"/>
                </a:spcBef>
                <a:spcAft>
                  <a:spcPts val="0"/>
                </a:spcAft>
                <a:buClrTx/>
                <a:buSzTx/>
                <a:buFontTx/>
                <a:buNone/>
                <a:tabLst/>
                <a:defRPr/>
              </a:pPr>
              <a:t>105</a:t>
            </a:fld>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2" name="Slide Image Placeholder 1">
            <a:extLst>
              <a:ext uri="{FF2B5EF4-FFF2-40B4-BE49-F238E27FC236}">
                <a16:creationId xmlns:a16="http://schemas.microsoft.com/office/drawing/2014/main" id="{8B8A26B9-6C43-445C-A3A6-956F135EFF3D}"/>
              </a:ext>
            </a:extLst>
          </p:cNvPr>
          <p:cNvSpPr>
            <a:spLocks noGrp="1" noRot="1" noChangeAspect="1" noResize="1"/>
          </p:cNvSpPr>
          <p:nvPr>
            <p:ph type="sldImg"/>
          </p:nvPr>
        </p:nvSpPr>
        <p:spPr>
          <a:xfrm>
            <a:off x="1285875" y="1117600"/>
            <a:ext cx="4986338" cy="373856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D4977871-1828-4CE0-AAA6-2534F1B16764}"/>
              </a:ext>
            </a:extLst>
          </p:cNvPr>
          <p:cNvSpPr txBox="1">
            <a:spLocks noGrp="1"/>
          </p:cNvSpPr>
          <p:nvPr>
            <p:ph type="body" sz="quarter" idx="1"/>
          </p:nvPr>
        </p:nvSpPr>
        <p:spPr/>
        <p:txBody>
          <a:bodyPr vert="horz"/>
          <a:lstStyle/>
          <a:p>
            <a:endParaRPr lang="de-AT"/>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a:extLst>
              <a:ext uri="{FF2B5EF4-FFF2-40B4-BE49-F238E27FC236}">
                <a16:creationId xmlns:a16="http://schemas.microsoft.com/office/drawing/2014/main" id="{FC9D607E-F22B-4A10-BB10-1D2ADFC217C4}"/>
              </a:ext>
            </a:extLst>
          </p:cNvPr>
          <p:cNvSpPr txBox="1">
            <a:spLocks noGrp="1"/>
          </p:cNvSpPr>
          <p:nvPr>
            <p:ph type="hdr" sz="quarter"/>
          </p:nvPr>
        </p:nvSpPr>
        <p:spPr>
          <a:ln/>
        </p:spPr>
        <p:txBody>
          <a:bodyPr vert="horz" lIns="0" tIns="0" rIns="0" bIns="0"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5" name="Date Placeholder 4">
            <a:extLst>
              <a:ext uri="{FF2B5EF4-FFF2-40B4-BE49-F238E27FC236}">
                <a16:creationId xmlns:a16="http://schemas.microsoft.com/office/drawing/2014/main" id="{501C1B77-268C-490D-87F9-69AC1C95BA72}"/>
              </a:ext>
            </a:extLst>
          </p:cNvPr>
          <p:cNvSpPr txBox="1">
            <a:spLocks noGrp="1"/>
          </p:cNvSpPr>
          <p:nvPr>
            <p:ph type="dt" idx="1"/>
          </p:nvPr>
        </p:nvSpPr>
        <p:spPr>
          <a:ln/>
        </p:spPr>
        <p:txBody>
          <a:bodyPr vert="horz" lIns="0" tIns="0" rIns="0" bIns="0"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6" name="Footer Placeholder 5">
            <a:extLst>
              <a:ext uri="{FF2B5EF4-FFF2-40B4-BE49-F238E27FC236}">
                <a16:creationId xmlns:a16="http://schemas.microsoft.com/office/drawing/2014/main" id="{D71BB7F9-205E-4F5B-9338-DE25B33189DD}"/>
              </a:ext>
            </a:extLst>
          </p:cNvPr>
          <p:cNvSpPr txBox="1">
            <a:spLocks noGrp="1"/>
          </p:cNvSpPr>
          <p:nvPr>
            <p:ph type="ftr" sz="quarter" idx="4"/>
          </p:nvPr>
        </p:nvSpPr>
        <p:spPr>
          <a:ln/>
        </p:spPr>
        <p:txBody>
          <a:bodyPr vert="horz" lIns="0" tIns="0" rIns="0" bIns="0" anchor="b"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7" name="Slide Number Placeholder 6">
            <a:extLst>
              <a:ext uri="{FF2B5EF4-FFF2-40B4-BE49-F238E27FC236}">
                <a16:creationId xmlns:a16="http://schemas.microsoft.com/office/drawing/2014/main" id="{6E45E660-FE2A-4C56-B5F8-1736E9127719}"/>
              </a:ext>
            </a:extLst>
          </p:cNvPr>
          <p:cNvSpPr txBox="1">
            <a:spLocks noGrp="1"/>
          </p:cNvSpPr>
          <p:nvPr>
            <p:ph type="sldNum" sz="quarter" idx="5"/>
          </p:nvPr>
        </p:nvSpPr>
        <p:spPr>
          <a:ln/>
        </p:spPr>
        <p:txBody>
          <a:bodyPr vert="horz"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8B26B85-70E7-4D9B-A983-2DC40702DC72}" type="slidenum">
              <a:rPr kumimoji="0" lang="de-AT" sz="1400" b="0" i="0" u="none" strike="noStrike" kern="1200" cap="none" spc="0" normalizeH="0" baseline="0" noProof="0" smtClean="0">
                <a:ln>
                  <a:noFill/>
                </a:ln>
                <a:solidFill>
                  <a:srgbClr val="DBF5F9"/>
                </a:solidFill>
                <a:effectLst/>
                <a:uLnTx/>
                <a:uFillTx/>
                <a:latin typeface="Source Sans Pro" pitchFamily="2"/>
              </a:rPr>
              <a:pPr marL="0" marR="0" lvl="0" indent="0" algn="r" defTabSz="914400" rtl="0" eaLnBrk="1" fontAlgn="auto" latinLnBrk="0" hangingPunct="0">
                <a:lnSpc>
                  <a:spcPct val="100000"/>
                </a:lnSpc>
                <a:spcBef>
                  <a:spcPts val="0"/>
                </a:spcBef>
                <a:spcAft>
                  <a:spcPts val="0"/>
                </a:spcAft>
                <a:buClrTx/>
                <a:buSzTx/>
                <a:buFontTx/>
                <a:buNone/>
                <a:tabLst/>
                <a:defRPr/>
              </a:pPr>
              <a:t>106</a:t>
            </a:fld>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2" name="Slide Image Placeholder 1">
            <a:extLst>
              <a:ext uri="{FF2B5EF4-FFF2-40B4-BE49-F238E27FC236}">
                <a16:creationId xmlns:a16="http://schemas.microsoft.com/office/drawing/2014/main" id="{4AA85386-98DF-457A-B781-2687285AA4C1}"/>
              </a:ext>
            </a:extLst>
          </p:cNvPr>
          <p:cNvSpPr>
            <a:spLocks noGrp="1" noRot="1" noChangeAspect="1" noResize="1"/>
          </p:cNvSpPr>
          <p:nvPr>
            <p:ph type="sldImg"/>
          </p:nvPr>
        </p:nvSpPr>
        <p:spPr>
          <a:xfrm>
            <a:off x="1285875" y="1117600"/>
            <a:ext cx="4986338" cy="373856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536A26B1-BB84-4313-8E8A-4376971349E0}"/>
              </a:ext>
            </a:extLst>
          </p:cNvPr>
          <p:cNvSpPr txBox="1">
            <a:spLocks noGrp="1"/>
          </p:cNvSpPr>
          <p:nvPr>
            <p:ph type="body" sz="quarter" idx="1"/>
          </p:nvPr>
        </p:nvSpPr>
        <p:spPr/>
        <p:txBody>
          <a:bodyPr vert="horz"/>
          <a:lstStyle/>
          <a:p>
            <a:endParaRPr lang="de-AT"/>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a:extLst>
              <a:ext uri="{FF2B5EF4-FFF2-40B4-BE49-F238E27FC236}">
                <a16:creationId xmlns:a16="http://schemas.microsoft.com/office/drawing/2014/main" id="{42767311-8B46-4B79-A3D8-715733A800EC}"/>
              </a:ext>
            </a:extLst>
          </p:cNvPr>
          <p:cNvSpPr txBox="1">
            <a:spLocks noGrp="1"/>
          </p:cNvSpPr>
          <p:nvPr>
            <p:ph type="hdr" sz="quarter"/>
          </p:nvPr>
        </p:nvSpPr>
        <p:spPr>
          <a:ln/>
        </p:spPr>
        <p:txBody>
          <a:bodyPr vert="horz" lIns="0" tIns="0" rIns="0" bIns="0"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5" name="Date Placeholder 4">
            <a:extLst>
              <a:ext uri="{FF2B5EF4-FFF2-40B4-BE49-F238E27FC236}">
                <a16:creationId xmlns:a16="http://schemas.microsoft.com/office/drawing/2014/main" id="{BB07AC77-44B5-471F-9C25-D3B1D8BC9846}"/>
              </a:ext>
            </a:extLst>
          </p:cNvPr>
          <p:cNvSpPr txBox="1">
            <a:spLocks noGrp="1"/>
          </p:cNvSpPr>
          <p:nvPr>
            <p:ph type="dt" idx="1"/>
          </p:nvPr>
        </p:nvSpPr>
        <p:spPr>
          <a:ln/>
        </p:spPr>
        <p:txBody>
          <a:bodyPr vert="horz" lIns="0" tIns="0" rIns="0" bIns="0"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6" name="Footer Placeholder 5">
            <a:extLst>
              <a:ext uri="{FF2B5EF4-FFF2-40B4-BE49-F238E27FC236}">
                <a16:creationId xmlns:a16="http://schemas.microsoft.com/office/drawing/2014/main" id="{D018AFF6-FB2F-47B3-A203-39E359D4CC83}"/>
              </a:ext>
            </a:extLst>
          </p:cNvPr>
          <p:cNvSpPr txBox="1">
            <a:spLocks noGrp="1"/>
          </p:cNvSpPr>
          <p:nvPr>
            <p:ph type="ftr" sz="quarter" idx="4"/>
          </p:nvPr>
        </p:nvSpPr>
        <p:spPr>
          <a:ln/>
        </p:spPr>
        <p:txBody>
          <a:bodyPr vert="horz" lIns="0" tIns="0" rIns="0" bIns="0" anchor="b"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7" name="Slide Number Placeholder 6">
            <a:extLst>
              <a:ext uri="{FF2B5EF4-FFF2-40B4-BE49-F238E27FC236}">
                <a16:creationId xmlns:a16="http://schemas.microsoft.com/office/drawing/2014/main" id="{BC72E13C-1EDC-4881-8A59-7CE81B8E1267}"/>
              </a:ext>
            </a:extLst>
          </p:cNvPr>
          <p:cNvSpPr txBox="1">
            <a:spLocks noGrp="1"/>
          </p:cNvSpPr>
          <p:nvPr>
            <p:ph type="sldNum" sz="quarter" idx="5"/>
          </p:nvPr>
        </p:nvSpPr>
        <p:spPr>
          <a:ln/>
        </p:spPr>
        <p:txBody>
          <a:bodyPr vert="horz"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312A8E8-A53F-4236-9CBE-E2A5423AF285}" type="slidenum">
              <a:rPr kumimoji="0" lang="de-AT" sz="1400" b="0" i="0" u="none" strike="noStrike" kern="1200" cap="none" spc="0" normalizeH="0" baseline="0" noProof="0" smtClean="0">
                <a:ln>
                  <a:noFill/>
                </a:ln>
                <a:solidFill>
                  <a:srgbClr val="DBF5F9"/>
                </a:solidFill>
                <a:effectLst/>
                <a:uLnTx/>
                <a:uFillTx/>
                <a:latin typeface="Source Sans Pro" pitchFamily="2"/>
              </a:rPr>
              <a:pPr marL="0" marR="0" lvl="0" indent="0" algn="r" defTabSz="914400" rtl="0" eaLnBrk="1" fontAlgn="auto" latinLnBrk="0" hangingPunct="0">
                <a:lnSpc>
                  <a:spcPct val="100000"/>
                </a:lnSpc>
                <a:spcBef>
                  <a:spcPts val="0"/>
                </a:spcBef>
                <a:spcAft>
                  <a:spcPts val="0"/>
                </a:spcAft>
                <a:buClrTx/>
                <a:buSzTx/>
                <a:buFontTx/>
                <a:buNone/>
                <a:tabLst/>
                <a:defRPr/>
              </a:pPr>
              <a:t>107</a:t>
            </a:fld>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2" name="Slide Image Placeholder 1">
            <a:extLst>
              <a:ext uri="{FF2B5EF4-FFF2-40B4-BE49-F238E27FC236}">
                <a16:creationId xmlns:a16="http://schemas.microsoft.com/office/drawing/2014/main" id="{7C70484B-5475-4523-9A54-B082ACE2DADA}"/>
              </a:ext>
            </a:extLst>
          </p:cNvPr>
          <p:cNvSpPr>
            <a:spLocks noGrp="1" noRot="1" noChangeAspect="1" noResize="1"/>
          </p:cNvSpPr>
          <p:nvPr>
            <p:ph type="sldImg"/>
          </p:nvPr>
        </p:nvSpPr>
        <p:spPr>
          <a:xfrm>
            <a:off x="1285875" y="1117600"/>
            <a:ext cx="4986338" cy="373856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5E2F263C-3F77-4F97-8BD9-C132F1024C27}"/>
              </a:ext>
            </a:extLst>
          </p:cNvPr>
          <p:cNvSpPr txBox="1">
            <a:spLocks noGrp="1"/>
          </p:cNvSpPr>
          <p:nvPr>
            <p:ph type="body" sz="quarter" idx="1"/>
          </p:nvPr>
        </p:nvSpPr>
        <p:spPr/>
        <p:txBody>
          <a:bodyPr vert="horz"/>
          <a:lstStyle/>
          <a:p>
            <a:endParaRPr lang="de-AT"/>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a:extLst>
              <a:ext uri="{FF2B5EF4-FFF2-40B4-BE49-F238E27FC236}">
                <a16:creationId xmlns:a16="http://schemas.microsoft.com/office/drawing/2014/main" id="{17221DE1-49F6-4070-BAAB-5AA94F8E8737}"/>
              </a:ext>
            </a:extLst>
          </p:cNvPr>
          <p:cNvSpPr txBox="1">
            <a:spLocks noGrp="1"/>
          </p:cNvSpPr>
          <p:nvPr>
            <p:ph type="hdr" sz="quarter"/>
          </p:nvPr>
        </p:nvSpPr>
        <p:spPr>
          <a:ln/>
        </p:spPr>
        <p:txBody>
          <a:bodyPr vert="horz" lIns="0" tIns="0" rIns="0" bIns="0"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5" name="Date Placeholder 4">
            <a:extLst>
              <a:ext uri="{FF2B5EF4-FFF2-40B4-BE49-F238E27FC236}">
                <a16:creationId xmlns:a16="http://schemas.microsoft.com/office/drawing/2014/main" id="{C61BD4CC-FAEC-4FA2-A840-F28F4AFFDC9F}"/>
              </a:ext>
            </a:extLst>
          </p:cNvPr>
          <p:cNvSpPr txBox="1">
            <a:spLocks noGrp="1"/>
          </p:cNvSpPr>
          <p:nvPr>
            <p:ph type="dt" idx="1"/>
          </p:nvPr>
        </p:nvSpPr>
        <p:spPr>
          <a:ln/>
        </p:spPr>
        <p:txBody>
          <a:bodyPr vert="horz" lIns="0" tIns="0" rIns="0" bIns="0"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6" name="Footer Placeholder 5">
            <a:extLst>
              <a:ext uri="{FF2B5EF4-FFF2-40B4-BE49-F238E27FC236}">
                <a16:creationId xmlns:a16="http://schemas.microsoft.com/office/drawing/2014/main" id="{D889E55C-F1DF-489B-9CD2-DC760F360CA8}"/>
              </a:ext>
            </a:extLst>
          </p:cNvPr>
          <p:cNvSpPr txBox="1">
            <a:spLocks noGrp="1"/>
          </p:cNvSpPr>
          <p:nvPr>
            <p:ph type="ftr" sz="quarter" idx="4"/>
          </p:nvPr>
        </p:nvSpPr>
        <p:spPr>
          <a:ln/>
        </p:spPr>
        <p:txBody>
          <a:bodyPr vert="horz" lIns="0" tIns="0" rIns="0" bIns="0" anchor="b"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7" name="Slide Number Placeholder 6">
            <a:extLst>
              <a:ext uri="{FF2B5EF4-FFF2-40B4-BE49-F238E27FC236}">
                <a16:creationId xmlns:a16="http://schemas.microsoft.com/office/drawing/2014/main" id="{F48EC2B2-5644-4DF0-915D-DE02F0E5EBAB}"/>
              </a:ext>
            </a:extLst>
          </p:cNvPr>
          <p:cNvSpPr txBox="1">
            <a:spLocks noGrp="1"/>
          </p:cNvSpPr>
          <p:nvPr>
            <p:ph type="sldNum" sz="quarter" idx="5"/>
          </p:nvPr>
        </p:nvSpPr>
        <p:spPr>
          <a:ln/>
        </p:spPr>
        <p:txBody>
          <a:bodyPr vert="horz"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94A6658-1E98-4722-A263-4792EFB7B5BF}" type="slidenum">
              <a:rPr kumimoji="0" lang="de-AT" sz="1400" b="0" i="0" u="none" strike="noStrike" kern="1200" cap="none" spc="0" normalizeH="0" baseline="0" noProof="0" smtClean="0">
                <a:ln>
                  <a:noFill/>
                </a:ln>
                <a:solidFill>
                  <a:srgbClr val="DBF5F9"/>
                </a:solidFill>
                <a:effectLst/>
                <a:uLnTx/>
                <a:uFillTx/>
                <a:latin typeface="Source Sans Pro" pitchFamily="2"/>
              </a:rPr>
              <a:pPr marL="0" marR="0" lvl="0" indent="0" algn="r" defTabSz="914400" rtl="0" eaLnBrk="1" fontAlgn="auto" latinLnBrk="0" hangingPunct="0">
                <a:lnSpc>
                  <a:spcPct val="100000"/>
                </a:lnSpc>
                <a:spcBef>
                  <a:spcPts val="0"/>
                </a:spcBef>
                <a:spcAft>
                  <a:spcPts val="0"/>
                </a:spcAft>
                <a:buClrTx/>
                <a:buSzTx/>
                <a:buFontTx/>
                <a:buNone/>
                <a:tabLst/>
                <a:defRPr/>
              </a:pPr>
              <a:t>108</a:t>
            </a:fld>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2" name="Slide Image Placeholder 1">
            <a:extLst>
              <a:ext uri="{FF2B5EF4-FFF2-40B4-BE49-F238E27FC236}">
                <a16:creationId xmlns:a16="http://schemas.microsoft.com/office/drawing/2014/main" id="{42A15F5A-DEEA-4F25-9D7E-B11041289C37}"/>
              </a:ext>
            </a:extLst>
          </p:cNvPr>
          <p:cNvSpPr>
            <a:spLocks noGrp="1" noRot="1" noChangeAspect="1" noResize="1"/>
          </p:cNvSpPr>
          <p:nvPr>
            <p:ph type="sldImg"/>
          </p:nvPr>
        </p:nvSpPr>
        <p:spPr>
          <a:xfrm>
            <a:off x="1285875" y="1117600"/>
            <a:ext cx="4986338" cy="373856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AA19502A-5093-4460-AEE2-4A48695C8E22}"/>
              </a:ext>
            </a:extLst>
          </p:cNvPr>
          <p:cNvSpPr txBox="1">
            <a:spLocks noGrp="1"/>
          </p:cNvSpPr>
          <p:nvPr>
            <p:ph type="body" sz="quarter" idx="1"/>
          </p:nvPr>
        </p:nvSpPr>
        <p:spPr/>
        <p:txBody>
          <a:bodyPr vert="horz"/>
          <a:lstStyle/>
          <a:p>
            <a:endParaRPr lang="de-AT"/>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a:extLst>
              <a:ext uri="{FF2B5EF4-FFF2-40B4-BE49-F238E27FC236}">
                <a16:creationId xmlns:a16="http://schemas.microsoft.com/office/drawing/2014/main" id="{FC8C9ACA-4C26-48A7-A3F1-75BB01710B1B}"/>
              </a:ext>
            </a:extLst>
          </p:cNvPr>
          <p:cNvSpPr txBox="1">
            <a:spLocks noGrp="1"/>
          </p:cNvSpPr>
          <p:nvPr>
            <p:ph type="hdr" sz="quarter"/>
          </p:nvPr>
        </p:nvSpPr>
        <p:spPr>
          <a:ln/>
        </p:spPr>
        <p:txBody>
          <a:bodyPr vert="horz" lIns="0" tIns="0" rIns="0" bIns="0"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5" name="Date Placeholder 4">
            <a:extLst>
              <a:ext uri="{FF2B5EF4-FFF2-40B4-BE49-F238E27FC236}">
                <a16:creationId xmlns:a16="http://schemas.microsoft.com/office/drawing/2014/main" id="{3195DF59-7AE5-4897-8A19-6A1E02BC9E7F}"/>
              </a:ext>
            </a:extLst>
          </p:cNvPr>
          <p:cNvSpPr txBox="1">
            <a:spLocks noGrp="1"/>
          </p:cNvSpPr>
          <p:nvPr>
            <p:ph type="dt" idx="1"/>
          </p:nvPr>
        </p:nvSpPr>
        <p:spPr>
          <a:ln/>
        </p:spPr>
        <p:txBody>
          <a:bodyPr vert="horz" lIns="0" tIns="0" rIns="0" bIns="0"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6" name="Footer Placeholder 5">
            <a:extLst>
              <a:ext uri="{FF2B5EF4-FFF2-40B4-BE49-F238E27FC236}">
                <a16:creationId xmlns:a16="http://schemas.microsoft.com/office/drawing/2014/main" id="{60E4EEA2-AB78-45BD-A62D-299E29457AA3}"/>
              </a:ext>
            </a:extLst>
          </p:cNvPr>
          <p:cNvSpPr txBox="1">
            <a:spLocks noGrp="1"/>
          </p:cNvSpPr>
          <p:nvPr>
            <p:ph type="ftr" sz="quarter" idx="4"/>
          </p:nvPr>
        </p:nvSpPr>
        <p:spPr>
          <a:ln/>
        </p:spPr>
        <p:txBody>
          <a:bodyPr vert="horz" lIns="0" tIns="0" rIns="0" bIns="0" anchor="b" anchorCtr="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7" name="Slide Number Placeholder 6">
            <a:extLst>
              <a:ext uri="{FF2B5EF4-FFF2-40B4-BE49-F238E27FC236}">
                <a16:creationId xmlns:a16="http://schemas.microsoft.com/office/drawing/2014/main" id="{C30A8A7E-B218-46D0-AA0A-411B7044D03A}"/>
              </a:ext>
            </a:extLst>
          </p:cNvPr>
          <p:cNvSpPr txBox="1">
            <a:spLocks noGrp="1"/>
          </p:cNvSpPr>
          <p:nvPr>
            <p:ph type="sldNum" sz="quarter" idx="5"/>
          </p:nvPr>
        </p:nvSpPr>
        <p:spPr>
          <a:ln/>
        </p:spPr>
        <p:txBody>
          <a:bodyPr vert="horz"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400D6B0-A586-4A02-A991-BEEC662EE7A5}" type="slidenum">
              <a:rPr kumimoji="0" lang="de-AT" sz="1400" b="0" i="0" u="none" strike="noStrike" kern="1200" cap="none" spc="0" normalizeH="0" baseline="0" noProof="0" smtClean="0">
                <a:ln>
                  <a:noFill/>
                </a:ln>
                <a:solidFill>
                  <a:srgbClr val="DBF5F9"/>
                </a:solidFill>
                <a:effectLst/>
                <a:uLnTx/>
                <a:uFillTx/>
                <a:latin typeface="Source Sans Pro" pitchFamily="2"/>
              </a:rPr>
              <a:pPr marL="0" marR="0" lvl="0" indent="0" algn="r" defTabSz="914400" rtl="0" eaLnBrk="1" fontAlgn="auto" latinLnBrk="0" hangingPunct="0">
                <a:lnSpc>
                  <a:spcPct val="100000"/>
                </a:lnSpc>
                <a:spcBef>
                  <a:spcPts val="0"/>
                </a:spcBef>
                <a:spcAft>
                  <a:spcPts val="0"/>
                </a:spcAft>
                <a:buClrTx/>
                <a:buSzTx/>
                <a:buFontTx/>
                <a:buNone/>
                <a:tabLst/>
                <a:defRPr/>
              </a:pPr>
              <a:t>109</a:t>
            </a:fld>
            <a:r>
              <a:rPr kumimoji="0" lang="de-AT" sz="1400" b="0" i="0" u="none" strike="noStrike" kern="1200" cap="none" spc="0" normalizeH="0" baseline="0" noProof="0">
                <a:ln>
                  <a:noFill/>
                </a:ln>
                <a:solidFill>
                  <a:srgbClr val="DBF5F9"/>
                </a:solidFill>
                <a:effectLst/>
                <a:uLnTx/>
                <a:uFillTx/>
                <a:latin typeface="Source Sans Pro" pitchFamily="2"/>
              </a:rPr>
              <a:t> </a:t>
            </a:r>
          </a:p>
        </p:txBody>
      </p:sp>
      <p:sp>
        <p:nvSpPr>
          <p:cNvPr id="2" name="Slide Image Placeholder 1">
            <a:extLst>
              <a:ext uri="{FF2B5EF4-FFF2-40B4-BE49-F238E27FC236}">
                <a16:creationId xmlns:a16="http://schemas.microsoft.com/office/drawing/2014/main" id="{2417B36C-B1C3-496D-8B8F-25DC4820BEF1}"/>
              </a:ext>
            </a:extLst>
          </p:cNvPr>
          <p:cNvSpPr>
            <a:spLocks noGrp="1" noRot="1" noChangeAspect="1" noResize="1"/>
          </p:cNvSpPr>
          <p:nvPr>
            <p:ph type="sldImg"/>
          </p:nvPr>
        </p:nvSpPr>
        <p:spPr>
          <a:xfrm>
            <a:off x="1285875" y="1117600"/>
            <a:ext cx="4986338" cy="373856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724FA2BA-EAB0-4CAB-81E4-F1A9861D7E39}"/>
              </a:ext>
            </a:extLst>
          </p:cNvPr>
          <p:cNvSpPr txBox="1">
            <a:spLocks noGrp="1"/>
          </p:cNvSpPr>
          <p:nvPr>
            <p:ph type="body" sz="quarter" idx="1"/>
          </p:nvPr>
        </p:nvSpPr>
        <p:spPr/>
        <p:txBody>
          <a:bodyPr vert="horz"/>
          <a:lstStyle/>
          <a:p>
            <a:endParaRPr lang="de-AT"/>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0825EC7-A4B1-F9DB-74EA-C1B4581D68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031738-95AB-4A27-B12F-68861A4D9E6C}" type="slidenum">
              <a:rPr lang="en-US" altLang="en-US" sz="1200">
                <a:latin typeface="Times New Roman" panose="02020603050405020304" pitchFamily="18" charset="0"/>
              </a:rPr>
              <a:pPr/>
              <a:t>110</a:t>
            </a:fld>
            <a:endParaRPr lang="en-US" altLang="en-US" sz="1200">
              <a:latin typeface="Times New Roman" panose="02020603050405020304" pitchFamily="18" charset="0"/>
            </a:endParaRPr>
          </a:p>
        </p:txBody>
      </p:sp>
      <p:sp>
        <p:nvSpPr>
          <p:cNvPr id="135171" name="Rectangle 2">
            <a:extLst>
              <a:ext uri="{FF2B5EF4-FFF2-40B4-BE49-F238E27FC236}">
                <a16:creationId xmlns:a16="http://schemas.microsoft.com/office/drawing/2014/main" id="{7B6B81E4-7946-4E1E-5798-2495B5ABF3E7}"/>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9A5236FB-D499-D40D-6FE7-E24DE8941F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D835B80D-7700-E1D7-012E-5B77C0CC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E6B0B5-9680-40E0-9A4A-B649200DFB9B}" type="slidenum">
              <a:rPr lang="en-US" altLang="en-US" sz="1200">
                <a:latin typeface="Times New Roman" panose="02020603050405020304" pitchFamily="18" charset="0"/>
              </a:rPr>
              <a:pPr/>
              <a:t>111</a:t>
            </a:fld>
            <a:endParaRPr lang="en-US" altLang="en-US" sz="1200">
              <a:latin typeface="Times New Roman" panose="02020603050405020304" pitchFamily="18" charset="0"/>
            </a:endParaRPr>
          </a:p>
        </p:txBody>
      </p:sp>
      <p:sp>
        <p:nvSpPr>
          <p:cNvPr id="136195" name="Rectangle 2">
            <a:extLst>
              <a:ext uri="{FF2B5EF4-FFF2-40B4-BE49-F238E27FC236}">
                <a16:creationId xmlns:a16="http://schemas.microsoft.com/office/drawing/2014/main" id="{7219D2E1-58FB-E780-AA98-CC6AF0270740}"/>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7BB14314-A53B-8BCF-1955-0E1F5F5D80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F788A7BE-A40A-41C9-53F9-BEF2CAEF91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07182B-3435-47B4-9D8E-A775B7DC806D}" type="slidenum">
              <a:rPr lang="en-US" altLang="en-US" smtClean="0">
                <a:latin typeface="Tahoma" panose="020B0604030504040204" pitchFamily="34" charset="0"/>
              </a:rPr>
              <a:pPr>
                <a:spcBef>
                  <a:spcPct val="0"/>
                </a:spcBef>
              </a:pPr>
              <a:t>15</a:t>
            </a:fld>
            <a:endParaRPr lang="en-US" altLang="en-US">
              <a:latin typeface="Tahoma" panose="020B0604030504040204" pitchFamily="34" charset="0"/>
            </a:endParaRPr>
          </a:p>
        </p:txBody>
      </p:sp>
      <p:sp>
        <p:nvSpPr>
          <p:cNvPr id="64515" name="Rectangle 2">
            <a:extLst>
              <a:ext uri="{FF2B5EF4-FFF2-40B4-BE49-F238E27FC236}">
                <a16:creationId xmlns:a16="http://schemas.microsoft.com/office/drawing/2014/main" id="{F58DD508-A4A9-9730-8A27-C0B366B8CC54}"/>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F99CBA55-B513-D183-37C8-0651E70D43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60E99F56-B1D1-8B3F-B02E-89FCB84D5B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EC6B590-1CBB-4824-BBC6-D2DF4D441B18}" type="slidenum">
              <a:rPr lang="en-US" altLang="en-US" smtClean="0">
                <a:latin typeface="Tahoma" panose="020B0604030504040204" pitchFamily="34" charset="0"/>
              </a:rPr>
              <a:pPr>
                <a:spcBef>
                  <a:spcPct val="0"/>
                </a:spcBef>
              </a:pPr>
              <a:t>16</a:t>
            </a:fld>
            <a:endParaRPr lang="en-US" altLang="en-US">
              <a:latin typeface="Tahoma" panose="020B0604030504040204" pitchFamily="34" charset="0"/>
            </a:endParaRPr>
          </a:p>
        </p:txBody>
      </p:sp>
      <p:sp>
        <p:nvSpPr>
          <p:cNvPr id="66563" name="Rectangle 2">
            <a:extLst>
              <a:ext uri="{FF2B5EF4-FFF2-40B4-BE49-F238E27FC236}">
                <a16:creationId xmlns:a16="http://schemas.microsoft.com/office/drawing/2014/main" id="{638FA3FD-C99F-D329-A0C4-D8F97E17A29F}"/>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01DE4628-E5B5-F8EF-B3CA-75A77B4FA9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05674D11-E268-43A4-EEFC-52F833D1EC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FC16E3-2E7D-4D15-A4BC-8303DEFDC771}" type="slidenum">
              <a:rPr lang="en-US" altLang="en-US" smtClean="0">
                <a:latin typeface="Tahoma" panose="020B0604030504040204" pitchFamily="34" charset="0"/>
              </a:rPr>
              <a:pPr>
                <a:spcBef>
                  <a:spcPct val="0"/>
                </a:spcBef>
              </a:pPr>
              <a:t>17</a:t>
            </a:fld>
            <a:endParaRPr lang="en-US" altLang="en-US">
              <a:latin typeface="Tahoma" panose="020B0604030504040204" pitchFamily="34" charset="0"/>
            </a:endParaRPr>
          </a:p>
        </p:txBody>
      </p:sp>
      <p:sp>
        <p:nvSpPr>
          <p:cNvPr id="68611" name="Rectangle 2">
            <a:extLst>
              <a:ext uri="{FF2B5EF4-FFF2-40B4-BE49-F238E27FC236}">
                <a16:creationId xmlns:a16="http://schemas.microsoft.com/office/drawing/2014/main" id="{94580D3E-C3AA-99C3-2EC7-255EED7B4451}"/>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F64CE26A-C9B2-6661-09DA-D622556365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This chapter will not be in the new version, will it?</a:t>
            </a:r>
          </a:p>
          <a:p>
            <a:pPr eaLnBrk="1" hangingPunct="1"/>
            <a:endParaRPr lang="en-US" altLang="en-US"/>
          </a:p>
          <a:p>
            <a:pPr eaLnBrk="1" hangingPunct="1"/>
            <a:r>
              <a:rPr lang="en-US" altLang="en-US"/>
              <a:t>BUT SHOULD WESTILL  INTRODCE THEM SO THAT THEY WILL GET AN OVERALL PICTURE?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7E151938-466D-ACA1-2B56-FD5DDCA250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E2B0E8-8069-4CC9-A33A-9F55EF42DD3B}" type="slidenum">
              <a:rPr lang="en-US" altLang="en-US" smtClean="0">
                <a:latin typeface="Tahoma" panose="020B0604030504040204" pitchFamily="34" charset="0"/>
              </a:rPr>
              <a:pPr>
                <a:spcBef>
                  <a:spcPct val="0"/>
                </a:spcBef>
              </a:pPr>
              <a:t>18</a:t>
            </a:fld>
            <a:endParaRPr lang="en-US" altLang="en-US">
              <a:latin typeface="Tahoma" panose="020B0604030504040204" pitchFamily="34" charset="0"/>
            </a:endParaRPr>
          </a:p>
        </p:txBody>
      </p:sp>
      <p:sp>
        <p:nvSpPr>
          <p:cNvPr id="72707" name="Rectangle 2">
            <a:extLst>
              <a:ext uri="{FF2B5EF4-FFF2-40B4-BE49-F238E27FC236}">
                <a16:creationId xmlns:a16="http://schemas.microsoft.com/office/drawing/2014/main" id="{7098E6C9-F974-324A-EA1A-8208573F895D}"/>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FDFA5BCF-D7EC-A425-5E3B-79DA17387A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BB2552-F120-497A-A65A-ED84AA42535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60058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B2552-F120-497A-A65A-ED84AA42535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218909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B2552-F120-497A-A65A-ED84AA42535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3813230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87DE-5F56-E41A-AB98-0BE1C9D1F0D0}"/>
              </a:ext>
            </a:extLst>
          </p:cNvPr>
          <p:cNvSpPr>
            <a:spLocks noGrp="1"/>
          </p:cNvSpPr>
          <p:nvPr>
            <p:ph type="title"/>
          </p:nvPr>
        </p:nvSpPr>
        <p:spPr>
          <a:xfrm>
            <a:off x="1171575" y="0"/>
            <a:ext cx="7772400" cy="8445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25C1AA-C36C-6CD9-9B02-3E75C6D5FCA5}"/>
              </a:ext>
            </a:extLst>
          </p:cNvPr>
          <p:cNvSpPr>
            <a:spLocks noGrp="1"/>
          </p:cNvSpPr>
          <p:nvPr>
            <p:ph type="body" sz="half" idx="1"/>
          </p:nvPr>
        </p:nvSpPr>
        <p:spPr>
          <a:xfrm>
            <a:off x="293688" y="957263"/>
            <a:ext cx="4203700" cy="5500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5F4F7D-02F0-96F5-6325-A6BBDEC92468}"/>
              </a:ext>
            </a:extLst>
          </p:cNvPr>
          <p:cNvSpPr>
            <a:spLocks noGrp="1"/>
          </p:cNvSpPr>
          <p:nvPr>
            <p:ph sz="half" idx="2"/>
          </p:nvPr>
        </p:nvSpPr>
        <p:spPr>
          <a:xfrm>
            <a:off x="4649788" y="957263"/>
            <a:ext cx="4205287" cy="5500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118863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CF164733-6237-D767-F84D-A12FB253AD41}"/>
              </a:ext>
            </a:extLst>
          </p:cNvPr>
          <p:cNvSpPr>
            <a:spLocks noGrp="1" noChangeArrowheads="1"/>
          </p:cNvSpPr>
          <p:nvPr>
            <p:ph type="sldNum" sz="quarter" idx="10"/>
          </p:nvPr>
        </p:nvSpPr>
        <p:spPr>
          <a:ln/>
        </p:spPr>
        <p:txBody>
          <a:bodyPr/>
          <a:lstStyle>
            <a:lvl1pPr>
              <a:defRPr/>
            </a:lvl1pPr>
          </a:lstStyle>
          <a:p>
            <a:fld id="{5E88D839-8464-40C2-A1EF-545F9EB46DAC}" type="slidenum">
              <a:rPr lang="en-US" altLang="en-US"/>
              <a:pPr/>
              <a:t>‹#›</a:t>
            </a:fld>
            <a:endParaRPr lang="en-US" altLang="en-US"/>
          </a:p>
        </p:txBody>
      </p:sp>
    </p:spTree>
    <p:extLst>
      <p:ext uri="{BB962C8B-B14F-4D97-AF65-F5344CB8AC3E}">
        <p14:creationId xmlns:p14="http://schemas.microsoft.com/office/powerpoint/2010/main" val="2183820559"/>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572000" y="1295400"/>
            <a:ext cx="4114800" cy="5181600"/>
          </a:xfrm>
        </p:spPr>
        <p:txBody>
          <a:bodyPr/>
          <a:lstStyle/>
          <a:p>
            <a:pPr lvl="0"/>
            <a:endParaRPr lang="en-US" noProof="0"/>
          </a:p>
        </p:txBody>
      </p:sp>
      <p:sp>
        <p:nvSpPr>
          <p:cNvPr id="5" name="Rectangle 2061">
            <a:extLst>
              <a:ext uri="{FF2B5EF4-FFF2-40B4-BE49-F238E27FC236}">
                <a16:creationId xmlns:a16="http://schemas.microsoft.com/office/drawing/2014/main" id="{F076B4CE-33D1-FD46-8AD5-6BFC121E59EA}"/>
              </a:ext>
            </a:extLst>
          </p:cNvPr>
          <p:cNvSpPr>
            <a:spLocks noGrp="1" noChangeArrowheads="1"/>
          </p:cNvSpPr>
          <p:nvPr>
            <p:ph type="sldNum" sz="quarter" idx="10"/>
          </p:nvPr>
        </p:nvSpPr>
        <p:spPr>
          <a:ln/>
        </p:spPr>
        <p:txBody>
          <a:bodyPr/>
          <a:lstStyle>
            <a:lvl1pPr>
              <a:defRPr/>
            </a:lvl1pPr>
          </a:lstStyle>
          <a:p>
            <a:fld id="{17657640-804B-4C1D-8AD8-1AAD44EA8C6D}" type="slidenum">
              <a:rPr lang="en-US" altLang="en-US"/>
              <a:pPr/>
              <a:t>‹#›</a:t>
            </a:fld>
            <a:endParaRPr lang="en-US" altLang="en-US"/>
          </a:p>
        </p:txBody>
      </p:sp>
    </p:spTree>
    <p:extLst>
      <p:ext uri="{BB962C8B-B14F-4D97-AF65-F5344CB8AC3E}">
        <p14:creationId xmlns:p14="http://schemas.microsoft.com/office/powerpoint/2010/main" val="3480729746"/>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304800"/>
            <a:ext cx="8763000" cy="609600"/>
          </a:xfrm>
        </p:spPr>
        <p:txBody>
          <a:bodyPr/>
          <a:lstStyle/>
          <a:p>
            <a:r>
              <a:rPr lang="en-US"/>
              <a:t>Click to edit Master title style</a:t>
            </a:r>
          </a:p>
        </p:txBody>
      </p:sp>
      <p:sp>
        <p:nvSpPr>
          <p:cNvPr id="3" name="Content Placeholder 2"/>
          <p:cNvSpPr>
            <a:spLocks noGrp="1"/>
          </p:cNvSpPr>
          <p:nvPr>
            <p:ph sz="quarter" idx="1"/>
          </p:nvPr>
        </p:nvSpPr>
        <p:spPr>
          <a:xfrm>
            <a:off x="3048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048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5720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C81CCDEE-8E08-F3A1-AF63-4227FC56C768}"/>
              </a:ext>
            </a:extLst>
          </p:cNvPr>
          <p:cNvSpPr>
            <a:spLocks noGrp="1" noChangeArrowheads="1"/>
          </p:cNvSpPr>
          <p:nvPr>
            <p:ph type="sldNum" sz="quarter" idx="10"/>
          </p:nvPr>
        </p:nvSpPr>
        <p:spPr>
          <a:ln/>
        </p:spPr>
        <p:txBody>
          <a:bodyPr/>
          <a:lstStyle>
            <a:lvl1pPr>
              <a:defRPr/>
            </a:lvl1pPr>
          </a:lstStyle>
          <a:p>
            <a:fld id="{2E9F54B6-FA7C-474D-9FEF-B3E21C97FD24}" type="slidenum">
              <a:rPr lang="en-US" altLang="en-US"/>
              <a:pPr/>
              <a:t>‹#›</a:t>
            </a:fld>
            <a:endParaRPr lang="en-US" altLang="en-US"/>
          </a:p>
        </p:txBody>
      </p:sp>
    </p:spTree>
    <p:extLst>
      <p:ext uri="{BB962C8B-B14F-4D97-AF65-F5344CB8AC3E}">
        <p14:creationId xmlns:p14="http://schemas.microsoft.com/office/powerpoint/2010/main" val="2477365820"/>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B2552-F120-497A-A65A-ED84AA42535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114038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B2552-F120-497A-A65A-ED84AA42535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1648375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BB2552-F120-497A-A65A-ED84AA425351}"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2259051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BB2552-F120-497A-A65A-ED84AA425351}" type="datetimeFigureOut">
              <a:rPr lang="en-IN" smtClean="0"/>
              <a:t>08-08-2023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409820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BB2552-F120-497A-A65A-ED84AA425351}" type="datetimeFigureOut">
              <a:rPr lang="en-IN" smtClean="0"/>
              <a:t>08-08-2023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191884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B2552-F120-497A-A65A-ED84AA425351}" type="datetimeFigureOut">
              <a:rPr lang="en-IN" smtClean="0"/>
              <a:t>08-08-2023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986759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B2552-F120-497A-A65A-ED84AA425351}"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300715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B2552-F120-497A-A65A-ED84AA425351}"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7276CA-EC50-49DE-8851-61F363336274}" type="slidenum">
              <a:rPr lang="en-IN" smtClean="0"/>
              <a:t>‹#›</a:t>
            </a:fld>
            <a:endParaRPr lang="en-IN"/>
          </a:p>
        </p:txBody>
      </p:sp>
    </p:spTree>
    <p:extLst>
      <p:ext uri="{BB962C8B-B14F-4D97-AF65-F5344CB8AC3E}">
        <p14:creationId xmlns:p14="http://schemas.microsoft.com/office/powerpoint/2010/main" val="2766098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B2552-F120-497A-A65A-ED84AA425351}" type="datetimeFigureOut">
              <a:rPr lang="en-IN" smtClean="0"/>
              <a:t>08-08-2023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276CA-EC50-49DE-8851-61F363336274}" type="slidenum">
              <a:rPr lang="en-IN" smtClean="0"/>
              <a:t>‹#›</a:t>
            </a:fld>
            <a:endParaRPr lang="en-IN"/>
          </a:p>
        </p:txBody>
      </p:sp>
    </p:spTree>
    <p:extLst>
      <p:ext uri="{BB962C8B-B14F-4D97-AF65-F5344CB8AC3E}">
        <p14:creationId xmlns:p14="http://schemas.microsoft.com/office/powerpoint/2010/main" val="1563809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10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10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help.surveymonkey.com/articles/en_US/kb/What-is-Text-Analysis" TargetMode="External"/><Relationship Id="rId2" Type="http://schemas.openxmlformats.org/officeDocument/2006/relationships/hyperlink" Target="https://www.surveymonkey.com/mp/comparing-closed-ended-and-open-ended-questions/"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8.wmf"/><Relationship Id="rId5" Type="http://schemas.openxmlformats.org/officeDocument/2006/relationships/oleObject" Target="../embeddings/oleObject5.bin"/><Relationship Id="rId4" Type="http://schemas.openxmlformats.org/officeDocument/2006/relationships/image" Target="../media/image17.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wmf"/><Relationship Id="rId7" Type="http://schemas.openxmlformats.org/officeDocument/2006/relationships/image" Target="../media/image21.w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20.wmf"/><Relationship Id="rId4" Type="http://schemas.openxmlformats.org/officeDocument/2006/relationships/oleObject" Target="../embeddings/oleObject7.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4.wmf"/><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en.wikipedia.org/wiki/Sample_minimum" TargetMode="External"/><Relationship Id="rId7" Type="http://schemas.openxmlformats.org/officeDocument/2006/relationships/hyperlink" Target="http://en.wikipedia.org/wiki/Outlier" TargetMode="External"/><Relationship Id="rId2" Type="http://schemas.openxmlformats.org/officeDocument/2006/relationships/hyperlink" Target="http://en.wikipedia.org/wiki/Five-number_summary" TargetMode="External"/><Relationship Id="rId1" Type="http://schemas.openxmlformats.org/officeDocument/2006/relationships/slideLayout" Target="../slideLayouts/slideLayout2.xml"/><Relationship Id="rId6" Type="http://schemas.openxmlformats.org/officeDocument/2006/relationships/hyperlink" Target="http://en.wikipedia.org/wiki/Sample_maximum" TargetMode="External"/><Relationship Id="rId5" Type="http://schemas.openxmlformats.org/officeDocument/2006/relationships/hyperlink" Target="http://en.wikipedia.org/wiki/Median" TargetMode="External"/><Relationship Id="rId4" Type="http://schemas.openxmlformats.org/officeDocument/2006/relationships/hyperlink" Target="http://en.wikipedia.org/wiki/Quartil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wmf"/><Relationship Id="rId7"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2.wmf"/><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0.wmf"/><Relationship Id="rId5" Type="http://schemas.openxmlformats.org/officeDocument/2006/relationships/oleObject" Target="../embeddings/oleObject11.bin"/><Relationship Id="rId4" Type="http://schemas.openxmlformats.org/officeDocument/2006/relationships/image" Target="../media/image29.wmf"/></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www.wolfram.com/products/mathematica/"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hyperlink" Target="http://mathworld.wolfram.com/ChernoffFace.html" TargetMode="External"/><Relationship Id="rId4" Type="http://schemas.openxmlformats.org/officeDocument/2006/relationships/hyperlink" Target="http://www.amazon.com/exec/obidos/ASIN/0062731025/ref=nosim/weisstein-20"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3C1E8-3F11-53AB-E880-F9F9A6E97A84}"/>
              </a:ext>
            </a:extLst>
          </p:cNvPr>
          <p:cNvSpPr>
            <a:spLocks noGrp="1"/>
          </p:cNvSpPr>
          <p:nvPr>
            <p:ph type="ctrTitle"/>
          </p:nvPr>
        </p:nvSpPr>
        <p:spPr>
          <a:xfrm>
            <a:off x="20548" y="968251"/>
            <a:ext cx="9144000" cy="1655762"/>
          </a:xfrm>
        </p:spPr>
        <p:txBody>
          <a:bodyPr>
            <a:normAutofit fontScale="90000"/>
          </a:bodyPr>
          <a:lstStyle/>
          <a:p>
            <a:r>
              <a:rPr lang="en-IN" dirty="0">
                <a:latin typeface="Times New Roman" panose="02020603050405020304" pitchFamily="18" charset="0"/>
                <a:cs typeface="Times New Roman" panose="02020603050405020304" pitchFamily="18" charset="0"/>
              </a:rPr>
              <a:t>Overview of Data Mining Concepts and  Data Types</a:t>
            </a:r>
          </a:p>
        </p:txBody>
      </p:sp>
      <p:sp>
        <p:nvSpPr>
          <p:cNvPr id="3" name="Subtitle 2">
            <a:extLst>
              <a:ext uri="{FF2B5EF4-FFF2-40B4-BE49-F238E27FC236}">
                <a16:creationId xmlns:a16="http://schemas.microsoft.com/office/drawing/2014/main" id="{A8553E0F-C015-7FC0-D3AA-2EB71C55D759}"/>
              </a:ext>
            </a:extLst>
          </p:cNvPr>
          <p:cNvSpPr>
            <a:spLocks noGrp="1"/>
          </p:cNvSpPr>
          <p:nvPr>
            <p:ph type="subTitle" idx="1"/>
          </p:nvPr>
        </p:nvSpPr>
        <p:spPr>
          <a:xfrm>
            <a:off x="359596" y="3251995"/>
            <a:ext cx="8465905" cy="1655762"/>
          </a:xfrm>
        </p:spPr>
        <p:txBody>
          <a:bodyPr>
            <a:normAutofit/>
          </a:bodyPr>
          <a:lstStyle/>
          <a:p>
            <a:r>
              <a:rPr lang="en-IN" sz="3600" dirty="0">
                <a:latin typeface="Times New Roman" panose="02020603050405020304" pitchFamily="18" charset="0"/>
                <a:cs typeface="Times New Roman" panose="02020603050405020304" pitchFamily="18" charset="0"/>
              </a:rPr>
              <a:t>P. Krishna Reddy</a:t>
            </a:r>
          </a:p>
          <a:p>
            <a:r>
              <a:rPr lang="en-IN" sz="3600" dirty="0">
                <a:latin typeface="Times New Roman" panose="02020603050405020304" pitchFamily="18" charset="0"/>
                <a:cs typeface="Times New Roman" panose="02020603050405020304" pitchFamily="18" charset="0"/>
              </a:rPr>
              <a:t>IIIT Hyderabad</a:t>
            </a:r>
          </a:p>
        </p:txBody>
      </p:sp>
    </p:spTree>
    <p:extLst>
      <p:ext uri="{BB962C8B-B14F-4D97-AF65-F5344CB8AC3E}">
        <p14:creationId xmlns:p14="http://schemas.microsoft.com/office/powerpoint/2010/main" val="1590329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32FA5783-8BB0-41F1-4069-2119B07B18A0}"/>
              </a:ext>
            </a:extLst>
          </p:cNvPr>
          <p:cNvSpPr>
            <a:spLocks noGrp="1" noChangeArrowheads="1"/>
          </p:cNvSpPr>
          <p:nvPr>
            <p:ph type="title"/>
          </p:nvPr>
        </p:nvSpPr>
        <p:spPr>
          <a:xfrm>
            <a:off x="1295400" y="457200"/>
            <a:ext cx="7391400" cy="685800"/>
          </a:xfrm>
        </p:spPr>
        <p:txBody>
          <a:bodyPr/>
          <a:lstStyle/>
          <a:p>
            <a:r>
              <a:rPr lang="en-US" altLang="en-US" sz="3200" dirty="0">
                <a:latin typeface="Times New Roman" panose="02020603050405020304" pitchFamily="18" charset="0"/>
                <a:cs typeface="Times New Roman" panose="02020603050405020304" pitchFamily="18" charset="0"/>
              </a:rPr>
              <a:t>Approaches to mine Association Rules</a:t>
            </a:r>
          </a:p>
        </p:txBody>
      </p:sp>
      <p:sp>
        <p:nvSpPr>
          <p:cNvPr id="286723" name="Rectangle 3">
            <a:extLst>
              <a:ext uri="{FF2B5EF4-FFF2-40B4-BE49-F238E27FC236}">
                <a16:creationId xmlns:a16="http://schemas.microsoft.com/office/drawing/2014/main" id="{AEB0DA59-2197-990B-8C93-43B6F61497E7}"/>
              </a:ext>
            </a:extLst>
          </p:cNvPr>
          <p:cNvSpPr>
            <a:spLocks noGrp="1" noChangeArrowheads="1"/>
          </p:cNvSpPr>
          <p:nvPr>
            <p:ph type="body" idx="1"/>
          </p:nvPr>
        </p:nvSpPr>
        <p:spPr>
          <a:xfrm>
            <a:off x="533400" y="1219200"/>
            <a:ext cx="8229600" cy="5181600"/>
          </a:xfrm>
        </p:spPr>
        <p:txBody>
          <a:bodyPr>
            <a:normAutofit lnSpcReduction="10000"/>
          </a:bodyPr>
          <a:lstStyle/>
          <a:p>
            <a:pPr>
              <a:lnSpc>
                <a:spcPct val="140000"/>
              </a:lnSpc>
            </a:pPr>
            <a:r>
              <a:rPr lang="en-US" altLang="en-US" sz="1800" dirty="0" err="1">
                <a:solidFill>
                  <a:schemeClr val="hlink"/>
                </a:solidFill>
                <a:latin typeface="Times New Roman" panose="02020603050405020304" pitchFamily="18" charset="0"/>
                <a:cs typeface="Times New Roman" panose="02020603050405020304" pitchFamily="18" charset="0"/>
              </a:rPr>
              <a:t>Apriori</a:t>
            </a:r>
            <a:r>
              <a:rPr lang="en-US" altLang="en-US" sz="1800" dirty="0">
                <a:solidFill>
                  <a:schemeClr val="hlink"/>
                </a:solidFill>
                <a:latin typeface="Times New Roman" panose="02020603050405020304" pitchFamily="18" charset="0"/>
                <a:cs typeface="Times New Roman" panose="02020603050405020304" pitchFamily="18" charset="0"/>
              </a:rPr>
              <a:t>  approach</a:t>
            </a:r>
          </a:p>
          <a:p>
            <a:pPr>
              <a:lnSpc>
                <a:spcPct val="140000"/>
              </a:lnSpc>
            </a:pPr>
            <a:r>
              <a:rPr lang="en-US" altLang="en-US" sz="1800" dirty="0">
                <a:solidFill>
                  <a:schemeClr val="hlink"/>
                </a:solidFill>
                <a:latin typeface="Times New Roman" panose="02020603050405020304" pitchFamily="18" charset="0"/>
                <a:cs typeface="Times New Roman" panose="02020603050405020304" pitchFamily="18" charset="0"/>
              </a:rPr>
              <a:t>FP Tree approach </a:t>
            </a:r>
          </a:p>
          <a:p>
            <a:pPr>
              <a:lnSpc>
                <a:spcPct val="140000"/>
              </a:lnSpc>
            </a:pPr>
            <a:r>
              <a:rPr lang="en-US" altLang="en-US" sz="1800" dirty="0">
                <a:solidFill>
                  <a:schemeClr val="hlink"/>
                </a:solidFill>
                <a:latin typeface="Times New Roman" panose="02020603050405020304" pitchFamily="18" charset="0"/>
                <a:cs typeface="Times New Roman" panose="02020603050405020304" pitchFamily="18" charset="0"/>
              </a:rPr>
              <a:t>Hash-based itemset counting</a:t>
            </a:r>
            <a:r>
              <a:rPr lang="en-US" altLang="en-US" sz="1800" dirty="0">
                <a:latin typeface="Times New Roman" panose="02020603050405020304" pitchFamily="18" charset="0"/>
                <a:cs typeface="Times New Roman" panose="02020603050405020304" pitchFamily="18" charset="0"/>
              </a:rPr>
              <a:t>: A </a:t>
            </a:r>
            <a:r>
              <a:rPr lang="en-US" altLang="en-US" sz="1800" i="1" dirty="0">
                <a:latin typeface="Times New Roman" panose="02020603050405020304" pitchFamily="18" charset="0"/>
                <a:cs typeface="Times New Roman" panose="02020603050405020304" pitchFamily="18" charset="0"/>
              </a:rPr>
              <a:t>k</a:t>
            </a:r>
            <a:r>
              <a:rPr lang="en-US" altLang="en-US" sz="1800" dirty="0">
                <a:latin typeface="Times New Roman" panose="02020603050405020304" pitchFamily="18" charset="0"/>
                <a:cs typeface="Times New Roman" panose="02020603050405020304" pitchFamily="18" charset="0"/>
              </a:rPr>
              <a:t>-itemset whose corresponding hashing bucket count is below the threshold cannot be frequent</a:t>
            </a:r>
          </a:p>
          <a:p>
            <a:pPr>
              <a:lnSpc>
                <a:spcPct val="140000"/>
              </a:lnSpc>
            </a:pPr>
            <a:r>
              <a:rPr lang="en-US" altLang="en-US" sz="1800" dirty="0">
                <a:solidFill>
                  <a:schemeClr val="hlink"/>
                </a:solidFill>
                <a:latin typeface="Times New Roman" panose="02020603050405020304" pitchFamily="18" charset="0"/>
                <a:cs typeface="Times New Roman" panose="02020603050405020304" pitchFamily="18" charset="0"/>
              </a:rPr>
              <a:t>Transaction reduction</a:t>
            </a:r>
            <a:r>
              <a:rPr lang="en-US" altLang="en-US" sz="1800" dirty="0">
                <a:latin typeface="Times New Roman" panose="02020603050405020304" pitchFamily="18" charset="0"/>
                <a:cs typeface="Times New Roman" panose="02020603050405020304" pitchFamily="18" charset="0"/>
              </a:rPr>
              <a:t>: A transaction that does not contain any frequent k-itemset is useless in subsequent scans</a:t>
            </a:r>
          </a:p>
          <a:p>
            <a:pPr>
              <a:lnSpc>
                <a:spcPct val="140000"/>
              </a:lnSpc>
            </a:pPr>
            <a:r>
              <a:rPr lang="en-US" altLang="en-US" sz="1800" dirty="0">
                <a:solidFill>
                  <a:schemeClr val="hlink"/>
                </a:solidFill>
                <a:latin typeface="Times New Roman" panose="02020603050405020304" pitchFamily="18" charset="0"/>
                <a:cs typeface="Times New Roman" panose="02020603050405020304" pitchFamily="18" charset="0"/>
              </a:rPr>
              <a:t>Partitioning:</a:t>
            </a:r>
            <a:r>
              <a:rPr lang="en-US" altLang="en-US" sz="1800" dirty="0">
                <a:latin typeface="Times New Roman" panose="02020603050405020304" pitchFamily="18" charset="0"/>
                <a:cs typeface="Times New Roman" panose="02020603050405020304" pitchFamily="18" charset="0"/>
              </a:rPr>
              <a:t> Any itemset that is potentially frequent in DB must be frequent in at least one of the partitions of DB</a:t>
            </a:r>
          </a:p>
          <a:p>
            <a:pPr>
              <a:lnSpc>
                <a:spcPct val="140000"/>
              </a:lnSpc>
            </a:pPr>
            <a:r>
              <a:rPr lang="en-US" altLang="en-US" sz="1800" dirty="0">
                <a:solidFill>
                  <a:schemeClr val="hlink"/>
                </a:solidFill>
                <a:latin typeface="Times New Roman" panose="02020603050405020304" pitchFamily="18" charset="0"/>
                <a:cs typeface="Times New Roman" panose="02020603050405020304" pitchFamily="18" charset="0"/>
              </a:rPr>
              <a:t>Sampling</a:t>
            </a:r>
            <a:r>
              <a:rPr lang="en-US" altLang="en-US" sz="1800" dirty="0">
                <a:latin typeface="Times New Roman" panose="02020603050405020304" pitchFamily="18" charset="0"/>
                <a:cs typeface="Times New Roman" panose="02020603050405020304" pitchFamily="18" charset="0"/>
              </a:rPr>
              <a:t>: mining on a subset of given data, lower support threshold + a method to determine the completeness</a:t>
            </a:r>
          </a:p>
          <a:p>
            <a:pPr>
              <a:lnSpc>
                <a:spcPct val="140000"/>
              </a:lnSpc>
            </a:pPr>
            <a:r>
              <a:rPr lang="en-US" altLang="en-US" sz="1800" dirty="0">
                <a:solidFill>
                  <a:schemeClr val="hlink"/>
                </a:solidFill>
                <a:latin typeface="Times New Roman" panose="02020603050405020304" pitchFamily="18" charset="0"/>
                <a:cs typeface="Times New Roman" panose="02020603050405020304" pitchFamily="18" charset="0"/>
              </a:rPr>
              <a:t>Dynamic itemset counting</a:t>
            </a:r>
            <a:r>
              <a:rPr lang="en-US" altLang="en-US" sz="1800" dirty="0">
                <a:latin typeface="Times New Roman" panose="02020603050405020304" pitchFamily="18" charset="0"/>
                <a:cs typeface="Times New Roman" panose="02020603050405020304" pitchFamily="18" charset="0"/>
              </a:rPr>
              <a:t>: add new candidate </a:t>
            </a:r>
            <a:r>
              <a:rPr lang="en-US" altLang="en-US" sz="1800" dirty="0" err="1">
                <a:latin typeface="Times New Roman" panose="02020603050405020304" pitchFamily="18" charset="0"/>
                <a:cs typeface="Times New Roman" panose="02020603050405020304" pitchFamily="18" charset="0"/>
              </a:rPr>
              <a:t>itemsets</a:t>
            </a:r>
            <a:r>
              <a:rPr lang="en-US" altLang="en-US" sz="1800" dirty="0">
                <a:latin typeface="Times New Roman" panose="02020603050405020304" pitchFamily="18" charset="0"/>
                <a:cs typeface="Times New Roman" panose="02020603050405020304" pitchFamily="18" charset="0"/>
              </a:rPr>
              <a:t> only when all of their subsets are estimated to be frequent</a:t>
            </a:r>
          </a:p>
        </p:txBody>
      </p:sp>
    </p:spTree>
    <p:extLst>
      <p:ext uri="{BB962C8B-B14F-4D97-AF65-F5344CB8AC3E}">
        <p14:creationId xmlns:p14="http://schemas.microsoft.com/office/powerpoint/2010/main" val="1540438547"/>
      </p:ext>
    </p:extLst>
  </p:cSld>
  <p:clrMapOvr>
    <a:masterClrMapping/>
  </p:clrMapOvr>
  <p:transition advClick="0"/>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880-BD5D-638F-5C0A-F45E06B2B09A}"/>
              </a:ext>
            </a:extLst>
          </p:cNvPr>
          <p:cNvSpPr>
            <a:spLocks noGrp="1"/>
          </p:cNvSpPr>
          <p:nvPr>
            <p:ph type="title"/>
          </p:nvPr>
        </p:nvSpPr>
        <p:spPr/>
        <p:txBody>
          <a:bodyPr/>
          <a:lstStyle/>
          <a:p>
            <a:pPr algn="ctr"/>
            <a:r>
              <a:rPr lang="en-IN" b="1" dirty="0"/>
              <a:t>Presentation Outline</a:t>
            </a:r>
          </a:p>
        </p:txBody>
      </p:sp>
      <p:sp>
        <p:nvSpPr>
          <p:cNvPr id="3" name="Content Placeholder 2">
            <a:extLst>
              <a:ext uri="{FF2B5EF4-FFF2-40B4-BE49-F238E27FC236}">
                <a16:creationId xmlns:a16="http://schemas.microsoft.com/office/drawing/2014/main" id="{ECD159EB-D724-8115-EBC1-6747C4B0724C}"/>
              </a:ext>
            </a:extLst>
          </p:cNvPr>
          <p:cNvSpPr>
            <a:spLocks noGrp="1"/>
          </p:cNvSpPr>
          <p:nvPr>
            <p:ph idx="1"/>
          </p:nvPr>
        </p:nvSpPr>
        <p:spPr>
          <a:xfrm>
            <a:off x="628650" y="1690689"/>
            <a:ext cx="7886700" cy="4351338"/>
          </a:xfrm>
        </p:spPr>
        <p:txBody>
          <a:bodyPr>
            <a:normAutofit/>
          </a:bodyPr>
          <a:lstStyle/>
          <a:p>
            <a:r>
              <a:rPr lang="en-IN" dirty="0">
                <a:latin typeface="Times New Roman" panose="02020603050405020304" pitchFamily="18" charset="0"/>
                <a:cs typeface="Times New Roman" panose="02020603050405020304" pitchFamily="18" charset="0"/>
              </a:rPr>
              <a:t>Data mining functionalities</a:t>
            </a:r>
          </a:p>
          <a:p>
            <a:r>
              <a:rPr lang="en-IN" dirty="0">
                <a:latin typeface="Times New Roman" panose="02020603050405020304" pitchFamily="18" charset="0"/>
                <a:cs typeface="Times New Roman" panose="02020603050405020304" pitchFamily="18" charset="0"/>
              </a:rPr>
              <a:t>Research Issues in Data mining</a:t>
            </a:r>
          </a:p>
          <a:p>
            <a:r>
              <a:rPr lang="en-IN" dirty="0">
                <a:latin typeface="Times New Roman" panose="02020603050405020304" pitchFamily="18" charset="0"/>
                <a:cs typeface="Times New Roman" panose="02020603050405020304" pitchFamily="18" charset="0"/>
              </a:rPr>
              <a:t>Sources of data</a:t>
            </a:r>
          </a:p>
          <a:p>
            <a:r>
              <a:rPr lang="en-US" altLang="en-US" dirty="0">
                <a:latin typeface="Times New Roman" panose="02020603050405020304" pitchFamily="18" charset="0"/>
                <a:cs typeface="Times New Roman" panose="02020603050405020304" pitchFamily="18" charset="0"/>
              </a:rPr>
              <a:t>Data Objects and Attribute Types</a:t>
            </a:r>
          </a:p>
          <a:p>
            <a:r>
              <a:rPr lang="en-US" altLang="en-US" dirty="0">
                <a:latin typeface="Times New Roman" panose="02020603050405020304" pitchFamily="18" charset="0"/>
                <a:cs typeface="Times New Roman" panose="02020603050405020304" pitchFamily="18" charset="0"/>
              </a:rPr>
              <a:t>Basic Statistical Descriptions of Data</a:t>
            </a:r>
          </a:p>
          <a:p>
            <a:r>
              <a:rPr lang="en-US" altLang="en-US" dirty="0">
                <a:latin typeface="Times New Roman" panose="02020603050405020304" pitchFamily="18" charset="0"/>
                <a:cs typeface="Times New Roman" panose="02020603050405020304" pitchFamily="18" charset="0"/>
              </a:rPr>
              <a:t>Data Visualization</a:t>
            </a:r>
          </a:p>
          <a:p>
            <a:r>
              <a:rPr lang="en-US" altLang="en-US" b="1" dirty="0">
                <a:latin typeface="Times New Roman" panose="02020603050405020304" pitchFamily="18" charset="0"/>
                <a:cs typeface="Times New Roman" panose="02020603050405020304" pitchFamily="18" charset="0"/>
              </a:rPr>
              <a:t>Case study</a:t>
            </a:r>
          </a:p>
          <a:p>
            <a:r>
              <a:rPr lang="en-US" altLang="en-US" dirty="0">
                <a:latin typeface="Times New Roman" panose="02020603050405020304" pitchFamily="18" charset="0"/>
                <a:cs typeface="Times New Roman" panose="02020603050405020304" pitchFamily="18" charset="0"/>
              </a:rPr>
              <a:t>Summary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7168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563CF-E548-41A9-98BA-919407CF1F83}"/>
              </a:ext>
            </a:extLst>
          </p:cNvPr>
          <p:cNvSpPr>
            <a:spLocks noGrp="1"/>
          </p:cNvSpPr>
          <p:nvPr>
            <p:ph idx="1"/>
          </p:nvPr>
        </p:nvSpPr>
        <p:spPr>
          <a:xfrm>
            <a:off x="164387" y="3578108"/>
            <a:ext cx="9143372" cy="847991"/>
          </a:xfrm>
          <a:solidFill>
            <a:schemeClr val="accent3"/>
          </a:solidFill>
        </p:spPr>
        <p:txBody>
          <a:bodyPr>
            <a:normAutofit/>
          </a:bodyPr>
          <a:lstStyle/>
          <a:p>
            <a:pPr marL="0" indent="0" algn="ctr">
              <a:buNone/>
            </a:pPr>
            <a:r>
              <a:rPr lang="en-US" sz="1350" b="1" dirty="0">
                <a:solidFill>
                  <a:srgbClr val="4D4DFF"/>
                </a:solidFill>
              </a:rPr>
              <a:t>									</a:t>
            </a:r>
          </a:p>
          <a:p>
            <a:pPr marL="0" indent="0">
              <a:buNone/>
            </a:pPr>
            <a:endParaRPr lang="en-US" dirty="0"/>
          </a:p>
        </p:txBody>
      </p:sp>
      <p:sp>
        <p:nvSpPr>
          <p:cNvPr id="5" name="TextBox 2">
            <a:extLst>
              <a:ext uri="{FF2B5EF4-FFF2-40B4-BE49-F238E27FC236}">
                <a16:creationId xmlns:a16="http://schemas.microsoft.com/office/drawing/2014/main" id="{FD5B6E43-B2FB-4240-AC1F-777449128433}"/>
              </a:ext>
            </a:extLst>
          </p:cNvPr>
          <p:cNvSpPr txBox="1"/>
          <p:nvPr/>
        </p:nvSpPr>
        <p:spPr>
          <a:xfrm>
            <a:off x="720904" y="562159"/>
            <a:ext cx="7249503" cy="1869743"/>
          </a:xfrm>
          <a:prstGeom prst="rect">
            <a:avLst/>
          </a:prstGeom>
          <a:noFill/>
          <a:ln>
            <a:noFill/>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AT" sz="4050" b="1" dirty="0"/>
              <a:t>Case Study: Analysis of paper submissions to DASFAA-2022 conference</a:t>
            </a:r>
          </a:p>
        </p:txBody>
      </p:sp>
      <p:pic>
        <p:nvPicPr>
          <p:cNvPr id="7" name="Picture 6" descr="A picture containing text&#10;&#10;Description automatically generated">
            <a:extLst>
              <a:ext uri="{FF2B5EF4-FFF2-40B4-BE49-F238E27FC236}">
                <a16:creationId xmlns:a16="http://schemas.microsoft.com/office/drawing/2014/main" id="{BD7C36D3-D249-4ED4-838B-731DAC3ADC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2527" y="3576222"/>
            <a:ext cx="1750830" cy="833877"/>
          </a:xfrm>
          <a:prstGeom prst="rect">
            <a:avLst/>
          </a:prstGeom>
        </p:spPr>
      </p:pic>
      <p:pic>
        <p:nvPicPr>
          <p:cNvPr id="15" name="Picture 14" descr="A picture containing text, sign&#10;&#10;Description automatically generated">
            <a:extLst>
              <a:ext uri="{FF2B5EF4-FFF2-40B4-BE49-F238E27FC236}">
                <a16:creationId xmlns:a16="http://schemas.microsoft.com/office/drawing/2014/main" id="{11078D7F-8212-4643-823A-146D756A5C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86" y="3565244"/>
            <a:ext cx="2046973" cy="860855"/>
          </a:xfrm>
          <a:prstGeom prst="rect">
            <a:avLst/>
          </a:prstGeom>
        </p:spPr>
      </p:pic>
      <p:sp>
        <p:nvSpPr>
          <p:cNvPr id="2" name="TextBox 1">
            <a:extLst>
              <a:ext uri="{FF2B5EF4-FFF2-40B4-BE49-F238E27FC236}">
                <a16:creationId xmlns:a16="http://schemas.microsoft.com/office/drawing/2014/main" id="{672A7F30-66A1-40B9-AFF9-EF85639A8696}"/>
              </a:ext>
            </a:extLst>
          </p:cNvPr>
          <p:cNvSpPr txBox="1"/>
          <p:nvPr/>
        </p:nvSpPr>
        <p:spPr>
          <a:xfrm>
            <a:off x="2355151" y="3651603"/>
            <a:ext cx="5076499" cy="784830"/>
          </a:xfrm>
          <a:prstGeom prst="rect">
            <a:avLst/>
          </a:prstGeom>
          <a:noFill/>
        </p:spPr>
        <p:txBody>
          <a:bodyPr wrap="square" rtlCol="0">
            <a:spAutoFit/>
          </a:bodyPr>
          <a:lstStyle/>
          <a:p>
            <a:pPr algn="ctr"/>
            <a:r>
              <a:rPr lang="en-US" sz="1500" b="1" dirty="0">
                <a:solidFill>
                  <a:srgbClr val="4D4DFF"/>
                </a:solidFill>
                <a:latin typeface="Century Gothic" panose="020B0502020202020204" pitchFamily="34" charset="0"/>
              </a:rPr>
              <a:t>The 27</a:t>
            </a:r>
            <a:r>
              <a:rPr lang="en-US" sz="1500" b="1" baseline="30000" dirty="0">
                <a:solidFill>
                  <a:srgbClr val="4D4DFF"/>
                </a:solidFill>
                <a:latin typeface="Century Gothic" panose="020B0502020202020204" pitchFamily="34" charset="0"/>
              </a:rPr>
              <a:t>th</a:t>
            </a:r>
            <a:r>
              <a:rPr lang="en-US" sz="1500" b="1" dirty="0">
                <a:solidFill>
                  <a:srgbClr val="4D4DFF"/>
                </a:solidFill>
                <a:latin typeface="Century Gothic" panose="020B0502020202020204" pitchFamily="34" charset="0"/>
              </a:rPr>
              <a:t> International Conference on Database Systems for Advanced Applications (DASFAA-2022), April 11-14, 2022, Hyderabad, India.</a:t>
            </a:r>
          </a:p>
        </p:txBody>
      </p:sp>
      <p:sp>
        <p:nvSpPr>
          <p:cNvPr id="8" name="Slide Number Placeholder 7">
            <a:extLst>
              <a:ext uri="{FF2B5EF4-FFF2-40B4-BE49-F238E27FC236}">
                <a16:creationId xmlns:a16="http://schemas.microsoft.com/office/drawing/2014/main" id="{AE41D17A-2929-4ADE-860A-ED2D5883E985}"/>
              </a:ext>
            </a:extLst>
          </p:cNvPr>
          <p:cNvSpPr>
            <a:spLocks noGrp="1"/>
          </p:cNvSpPr>
          <p:nvPr>
            <p:ph type="sldNum" sz="quarter" idx="12"/>
          </p:nvPr>
        </p:nvSpPr>
        <p:spPr>
          <a:xfrm>
            <a:off x="6868916" y="6295841"/>
            <a:ext cx="2057400" cy="365125"/>
          </a:xfrm>
        </p:spPr>
        <p:txBody>
          <a:bodyPr/>
          <a:lstStyle/>
          <a:p>
            <a:fld id="{1CF9B201-F91A-4FB3-9ADB-8F3B79C258BF}" type="slidenum">
              <a:rPr lang="en-US" smtClean="0"/>
              <a:pPr/>
              <a:t>101</a:t>
            </a:fld>
            <a:endParaRPr lang="en-US" dirty="0"/>
          </a:p>
        </p:txBody>
      </p:sp>
    </p:spTree>
    <p:extLst>
      <p:ext uri="{BB962C8B-B14F-4D97-AF65-F5344CB8AC3E}">
        <p14:creationId xmlns:p14="http://schemas.microsoft.com/office/powerpoint/2010/main" val="18581291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563CF-E548-41A9-98BA-919407CF1F83}"/>
              </a:ext>
            </a:extLst>
          </p:cNvPr>
          <p:cNvSpPr>
            <a:spLocks noGrp="1"/>
          </p:cNvSpPr>
          <p:nvPr>
            <p:ph idx="1"/>
          </p:nvPr>
        </p:nvSpPr>
        <p:spPr>
          <a:xfrm>
            <a:off x="92468" y="136524"/>
            <a:ext cx="9143372" cy="847991"/>
          </a:xfrm>
          <a:solidFill>
            <a:schemeClr val="accent3"/>
          </a:solidFill>
        </p:spPr>
        <p:txBody>
          <a:bodyPr>
            <a:normAutofit/>
          </a:bodyPr>
          <a:lstStyle/>
          <a:p>
            <a:pPr marL="0" indent="0" algn="ctr">
              <a:buNone/>
            </a:pPr>
            <a:r>
              <a:rPr lang="en-US" sz="1350" b="1" dirty="0">
                <a:solidFill>
                  <a:srgbClr val="4D4DFF"/>
                </a:solidFill>
              </a:rPr>
              <a:t>									</a:t>
            </a:r>
          </a:p>
          <a:p>
            <a:pPr marL="0" indent="0">
              <a:buNone/>
            </a:pPr>
            <a:endParaRPr lang="en-US" dirty="0"/>
          </a:p>
        </p:txBody>
      </p:sp>
      <p:pic>
        <p:nvPicPr>
          <p:cNvPr id="7" name="Picture 6" descr="A picture containing text&#10;&#10;Description automatically generated">
            <a:extLst>
              <a:ext uri="{FF2B5EF4-FFF2-40B4-BE49-F238E27FC236}">
                <a16:creationId xmlns:a16="http://schemas.microsoft.com/office/drawing/2014/main" id="{BD7C36D3-D249-4ED4-838B-731DAC3ADC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608" y="134638"/>
            <a:ext cx="1750830" cy="833877"/>
          </a:xfrm>
          <a:prstGeom prst="rect">
            <a:avLst/>
          </a:prstGeom>
        </p:spPr>
      </p:pic>
      <p:pic>
        <p:nvPicPr>
          <p:cNvPr id="15" name="Picture 14" descr="A picture containing text, sign&#10;&#10;Description automatically generated">
            <a:extLst>
              <a:ext uri="{FF2B5EF4-FFF2-40B4-BE49-F238E27FC236}">
                <a16:creationId xmlns:a16="http://schemas.microsoft.com/office/drawing/2014/main" id="{11078D7F-8212-4643-823A-146D756A5C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67" y="123660"/>
            <a:ext cx="2046973" cy="860855"/>
          </a:xfrm>
          <a:prstGeom prst="rect">
            <a:avLst/>
          </a:prstGeom>
        </p:spPr>
      </p:pic>
      <p:sp>
        <p:nvSpPr>
          <p:cNvPr id="2" name="TextBox 1">
            <a:extLst>
              <a:ext uri="{FF2B5EF4-FFF2-40B4-BE49-F238E27FC236}">
                <a16:creationId xmlns:a16="http://schemas.microsoft.com/office/drawing/2014/main" id="{672A7F30-66A1-40B9-AFF9-EF85639A8696}"/>
              </a:ext>
            </a:extLst>
          </p:cNvPr>
          <p:cNvSpPr txBox="1"/>
          <p:nvPr/>
        </p:nvSpPr>
        <p:spPr>
          <a:xfrm>
            <a:off x="2414746" y="159161"/>
            <a:ext cx="5076499" cy="784830"/>
          </a:xfrm>
          <a:prstGeom prst="rect">
            <a:avLst/>
          </a:prstGeom>
          <a:noFill/>
        </p:spPr>
        <p:txBody>
          <a:bodyPr wrap="square" rtlCol="0">
            <a:spAutoFit/>
          </a:bodyPr>
          <a:lstStyle/>
          <a:p>
            <a:pPr algn="ctr"/>
            <a:r>
              <a:rPr lang="en-US" sz="1500" b="1" dirty="0">
                <a:solidFill>
                  <a:srgbClr val="4D4DFF"/>
                </a:solidFill>
                <a:latin typeface="Century Gothic" panose="020B0502020202020204" pitchFamily="34" charset="0"/>
              </a:rPr>
              <a:t>The 27</a:t>
            </a:r>
            <a:r>
              <a:rPr lang="en-US" sz="1500" b="1" baseline="30000" dirty="0">
                <a:solidFill>
                  <a:srgbClr val="4D4DFF"/>
                </a:solidFill>
                <a:latin typeface="Century Gothic" panose="020B0502020202020204" pitchFamily="34" charset="0"/>
              </a:rPr>
              <a:t>th</a:t>
            </a:r>
            <a:r>
              <a:rPr lang="en-US" sz="1500" b="1" dirty="0">
                <a:solidFill>
                  <a:srgbClr val="4D4DFF"/>
                </a:solidFill>
                <a:latin typeface="Century Gothic" panose="020B0502020202020204" pitchFamily="34" charset="0"/>
              </a:rPr>
              <a:t> International Conference on Database Systems for Advanced Applications (DASFAA-2022), April 11-14, 2022, Hyderabad, India.</a:t>
            </a:r>
          </a:p>
        </p:txBody>
      </p:sp>
      <p:sp>
        <p:nvSpPr>
          <p:cNvPr id="8" name="Slide Number Placeholder 7">
            <a:extLst>
              <a:ext uri="{FF2B5EF4-FFF2-40B4-BE49-F238E27FC236}">
                <a16:creationId xmlns:a16="http://schemas.microsoft.com/office/drawing/2014/main" id="{AE41D17A-2929-4ADE-860A-ED2D5883E985}"/>
              </a:ext>
            </a:extLst>
          </p:cNvPr>
          <p:cNvSpPr>
            <a:spLocks noGrp="1"/>
          </p:cNvSpPr>
          <p:nvPr>
            <p:ph type="sldNum" sz="quarter" idx="12"/>
          </p:nvPr>
        </p:nvSpPr>
        <p:spPr/>
        <p:txBody>
          <a:bodyPr/>
          <a:lstStyle/>
          <a:p>
            <a:fld id="{1CF9B201-F91A-4FB3-9ADB-8F3B79C258BF}" type="slidenum">
              <a:rPr lang="en-US" smtClean="0"/>
              <a:pPr/>
              <a:t>102</a:t>
            </a:fld>
            <a:endParaRPr lang="en-US"/>
          </a:p>
        </p:txBody>
      </p:sp>
      <p:sp>
        <p:nvSpPr>
          <p:cNvPr id="10" name="Text Placeholder 2">
            <a:extLst>
              <a:ext uri="{FF2B5EF4-FFF2-40B4-BE49-F238E27FC236}">
                <a16:creationId xmlns:a16="http://schemas.microsoft.com/office/drawing/2014/main" id="{6DB2A670-62DC-4E68-84AC-CE8CCCB2CFE3}"/>
              </a:ext>
            </a:extLst>
          </p:cNvPr>
          <p:cNvSpPr txBox="1">
            <a:spLocks/>
          </p:cNvSpPr>
          <p:nvPr/>
        </p:nvSpPr>
        <p:spPr>
          <a:xfrm>
            <a:off x="480293" y="1408259"/>
            <a:ext cx="8183413" cy="398567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009EDA"/>
              </a:buClr>
              <a:buSzPct val="100000"/>
            </a:pPr>
            <a:r>
              <a:rPr lang="de-AT" dirty="0"/>
              <a:t>Number of valid submissions (after desk-reject): 400</a:t>
            </a:r>
          </a:p>
          <a:p>
            <a:pPr marL="757603" lvl="2" indent="-342900" hangingPunct="0">
              <a:spcBef>
                <a:spcPts val="0"/>
              </a:spcBef>
              <a:spcAft>
                <a:spcPts val="956"/>
              </a:spcAft>
              <a:buClr>
                <a:srgbClr val="009EDA"/>
              </a:buClr>
              <a:buSzPct val="100000"/>
            </a:pPr>
            <a:r>
              <a:rPr lang="de-AT" sz="1800" dirty="0">
                <a:latin typeface="Source Sans Pro" pitchFamily="2"/>
              </a:rPr>
              <a:t>Yes, this is the number; no rounding off was done!</a:t>
            </a:r>
          </a:p>
          <a:p>
            <a:pPr marL="342900" indent="-342900">
              <a:buClr>
                <a:srgbClr val="009EDA"/>
              </a:buClr>
              <a:buSzPct val="100000"/>
            </a:pPr>
            <a:r>
              <a:rPr lang="de-AT" dirty="0"/>
              <a:t>Program committee</a:t>
            </a:r>
          </a:p>
          <a:p>
            <a:pPr marL="757603" lvl="2" indent="-342900" hangingPunct="0">
              <a:spcBef>
                <a:spcPts val="0"/>
              </a:spcBef>
              <a:spcAft>
                <a:spcPts val="956"/>
              </a:spcAft>
              <a:buClr>
                <a:srgbClr val="009EDA"/>
              </a:buClr>
              <a:buSzPct val="100000"/>
            </a:pPr>
            <a:r>
              <a:rPr lang="de-AT" sz="1800" dirty="0">
                <a:latin typeface="Source Sans Pro" pitchFamily="2"/>
              </a:rPr>
              <a:t>Reviewers: 205</a:t>
            </a:r>
          </a:p>
          <a:p>
            <a:pPr marL="757603" lvl="2" indent="-342900" hangingPunct="0">
              <a:spcBef>
                <a:spcPts val="0"/>
              </a:spcBef>
              <a:spcAft>
                <a:spcPts val="956"/>
              </a:spcAft>
              <a:buClr>
                <a:srgbClr val="009EDA"/>
              </a:buClr>
              <a:buSzPct val="100000"/>
            </a:pPr>
            <a:r>
              <a:rPr lang="de-AT" sz="1800" dirty="0">
                <a:latin typeface="Source Sans Pro" pitchFamily="2"/>
              </a:rPr>
              <a:t>Meta-Reviewers: 41</a:t>
            </a:r>
          </a:p>
          <a:p>
            <a:pPr marL="342900" indent="-342900">
              <a:buClr>
                <a:srgbClr val="009EDA"/>
              </a:buClr>
              <a:buSzPct val="100000"/>
            </a:pPr>
            <a:r>
              <a:rPr lang="de-AT" dirty="0"/>
              <a:t>Accept</a:t>
            </a:r>
          </a:p>
          <a:p>
            <a:pPr marL="757603" lvl="2" indent="-342900" hangingPunct="0">
              <a:spcBef>
                <a:spcPts val="0"/>
              </a:spcBef>
              <a:spcAft>
                <a:spcPts val="956"/>
              </a:spcAft>
              <a:buClr>
                <a:srgbClr val="009EDA"/>
              </a:buClr>
              <a:buSzPct val="100000"/>
            </a:pPr>
            <a:r>
              <a:rPr lang="de-AT" sz="1800" dirty="0">
                <a:latin typeface="Source Sans Pro" pitchFamily="2"/>
              </a:rPr>
              <a:t>Full: 72 (18%)</a:t>
            </a:r>
          </a:p>
          <a:p>
            <a:pPr marL="757603" lvl="2" indent="-342900" hangingPunct="0">
              <a:spcBef>
                <a:spcPts val="0"/>
              </a:spcBef>
              <a:spcAft>
                <a:spcPts val="956"/>
              </a:spcAft>
              <a:buClr>
                <a:srgbClr val="009EDA"/>
              </a:buClr>
              <a:buSzPct val="100000"/>
            </a:pPr>
            <a:r>
              <a:rPr lang="de-AT" sz="1800" dirty="0">
                <a:latin typeface="Source Sans Pro" pitchFamily="2"/>
              </a:rPr>
              <a:t>Short: 76 (19%)</a:t>
            </a:r>
          </a:p>
        </p:txBody>
      </p:sp>
    </p:spTree>
    <p:extLst>
      <p:ext uri="{BB962C8B-B14F-4D97-AF65-F5344CB8AC3E}">
        <p14:creationId xmlns:p14="http://schemas.microsoft.com/office/powerpoint/2010/main" val="389002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Class="entr" fill="hold" nodeType="with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Class="entr"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Class="entr"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Class="entr"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22AE-6307-48FB-968A-CC30F5CA52E9}"/>
              </a:ext>
            </a:extLst>
          </p:cNvPr>
          <p:cNvSpPr txBox="1">
            <a:spLocks noGrp="1"/>
          </p:cNvSpPr>
          <p:nvPr>
            <p:ph type="title" idx="4294967295"/>
          </p:nvPr>
        </p:nvSpPr>
        <p:spPr>
          <a:xfrm>
            <a:off x="490110" y="219695"/>
            <a:ext cx="8163779" cy="688571"/>
          </a:xfrm>
        </p:spPr>
        <p:txBody>
          <a:bodyPr vert="horz">
            <a:normAutofit fontScale="90000"/>
          </a:bodyPr>
          <a:lstStyle/>
          <a:p>
            <a:pPr lvl="0"/>
            <a:r>
              <a:rPr lang="de-AT" b="1" dirty="0">
                <a:latin typeface="Times New Roman" panose="02020603050405020304" pitchFamily="18" charset="0"/>
                <a:cs typeface="Times New Roman" panose="02020603050405020304" pitchFamily="18" charset="0"/>
              </a:rPr>
              <a:t>Tag Cloud from Accepted Abstracts</a:t>
            </a:r>
          </a:p>
        </p:txBody>
      </p:sp>
      <p:pic>
        <p:nvPicPr>
          <p:cNvPr id="3" name="Picture Placeholder 2">
            <a:extLst>
              <a:ext uri="{FF2B5EF4-FFF2-40B4-BE49-F238E27FC236}">
                <a16:creationId xmlns:a16="http://schemas.microsoft.com/office/drawing/2014/main" id="{A2E38488-0225-4D62-BB63-4EAD31BFF2B9}"/>
              </a:ext>
            </a:extLst>
          </p:cNvPr>
          <p:cNvPicPr>
            <a:picLocks noGrp="1" noChangeAspect="1"/>
          </p:cNvPicPr>
          <p:nvPr>
            <p:ph type="pic" idx="4294967295"/>
          </p:nvPr>
        </p:nvPicPr>
        <p:blipFill>
          <a:blip r:embed="rId3">
            <a:lum/>
            <a:alphaModFix/>
          </a:blip>
          <a:srcRect/>
          <a:stretch>
            <a:fillRect/>
          </a:stretch>
        </p:blipFill>
        <p:spPr>
          <a:xfrm>
            <a:off x="905928" y="908266"/>
            <a:ext cx="8038685" cy="5338422"/>
          </a:xfr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E676-6682-4907-8D9A-F461F80A814A}"/>
              </a:ext>
            </a:extLst>
          </p:cNvPr>
          <p:cNvSpPr txBox="1">
            <a:spLocks noGrp="1"/>
          </p:cNvSpPr>
          <p:nvPr>
            <p:ph type="title" idx="4294967295"/>
          </p:nvPr>
        </p:nvSpPr>
        <p:spPr>
          <a:xfrm>
            <a:off x="526931" y="377994"/>
            <a:ext cx="8163779" cy="657562"/>
          </a:xfrm>
        </p:spPr>
        <p:txBody>
          <a:bodyPr vert="horz">
            <a:normAutofit fontScale="90000"/>
          </a:bodyPr>
          <a:lstStyle/>
          <a:p>
            <a:pPr lvl="0" algn="ctr"/>
            <a:r>
              <a:rPr lang="de-AT" b="1" dirty="0">
                <a:latin typeface="Times New Roman" panose="02020603050405020304" pitchFamily="18" charset="0"/>
                <a:cs typeface="Times New Roman" panose="02020603050405020304" pitchFamily="18" charset="0"/>
              </a:rPr>
              <a:t>Does submission id matter?</a:t>
            </a:r>
          </a:p>
        </p:txBody>
      </p:sp>
      <p:pic>
        <p:nvPicPr>
          <p:cNvPr id="3" name="Picture Placeholder 2">
            <a:extLst>
              <a:ext uri="{FF2B5EF4-FFF2-40B4-BE49-F238E27FC236}">
                <a16:creationId xmlns:a16="http://schemas.microsoft.com/office/drawing/2014/main" id="{44474667-2D33-499A-AF2A-6242B64A9BC1}"/>
              </a:ext>
            </a:extLst>
          </p:cNvPr>
          <p:cNvPicPr>
            <a:picLocks noGrp="1" noChangeAspect="1"/>
          </p:cNvPicPr>
          <p:nvPr>
            <p:ph type="pic" idx="4294967295"/>
          </p:nvPr>
        </p:nvPicPr>
        <p:blipFill>
          <a:blip r:embed="rId3">
            <a:lum/>
            <a:alphaModFix/>
          </a:blip>
          <a:srcRect/>
          <a:stretch>
            <a:fillRect/>
          </a:stretch>
        </p:blipFill>
        <p:spPr>
          <a:xfrm>
            <a:off x="1610475" y="1265161"/>
            <a:ext cx="6125966" cy="3132416"/>
          </a:xfrm>
        </p:spPr>
      </p:pic>
      <p:sp>
        <p:nvSpPr>
          <p:cNvPr id="8" name="Content Placeholder 2">
            <a:extLst>
              <a:ext uri="{FF2B5EF4-FFF2-40B4-BE49-F238E27FC236}">
                <a16:creationId xmlns:a16="http://schemas.microsoft.com/office/drawing/2014/main" id="{ADC7E401-4017-4AB1-8019-F364F8F6080B}"/>
              </a:ext>
            </a:extLst>
          </p:cNvPr>
          <p:cNvSpPr txBox="1">
            <a:spLocks/>
          </p:cNvSpPr>
          <p:nvPr/>
        </p:nvSpPr>
        <p:spPr>
          <a:xfrm>
            <a:off x="628367" y="4955963"/>
            <a:ext cx="7886700" cy="887167"/>
          </a:xfrm>
          <a:prstGeom prst="rect">
            <a:avLst/>
          </a:prstGeom>
        </p:spPr>
        <p:txBody>
          <a:bodyPr/>
          <a:lstStyle>
            <a:lvl1pPr marL="0" marR="0" indent="0" rtl="0" hangingPunct="0">
              <a:spcBef>
                <a:spcPts val="0"/>
              </a:spcBef>
              <a:spcAft>
                <a:spcPts val="1275"/>
              </a:spcAft>
              <a:tabLst/>
              <a:defRPr lang="de-AT" sz="2903" b="0" i="0" u="none" strike="noStrike" kern="1200">
                <a:ln>
                  <a:noFill/>
                </a:ln>
                <a:latin typeface="Source Sans Pro" pitchFamily="2"/>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mn-lt"/>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mn-lt"/>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a:lstStyle>
          <a:p>
            <a:pPr marL="342900" indent="-342900" defTabSz="829406">
              <a:buClr>
                <a:srgbClr val="0070C0"/>
              </a:buClr>
              <a:buSzPct val="100000"/>
              <a:buFont typeface="Arial" panose="020B0604020202020204" pitchFamily="34" charset="0"/>
              <a:buChar char="•"/>
            </a:pPr>
            <a:r>
              <a:rPr lang="de-AT" sz="1800" dirty="0">
                <a:solidFill>
                  <a:prstClr val="black"/>
                </a:solidFill>
                <a:ea typeface="DejaVu Sans" pitchFamily="2"/>
                <a:cs typeface="DejaVu Sans" pitchFamily="2"/>
              </a:rPr>
              <a:t>Is there a sweet spot around 80 percentile?</a:t>
            </a:r>
          </a:p>
          <a:p>
            <a:pPr marL="342900" indent="-342900" defTabSz="829406">
              <a:buClr>
                <a:srgbClr val="0070C0"/>
              </a:buClr>
              <a:buSzPct val="100000"/>
              <a:buFont typeface="Arial" panose="020B0604020202020204" pitchFamily="34" charset="0"/>
              <a:buChar char="•"/>
            </a:pPr>
            <a:r>
              <a:rPr lang="de-AT" sz="1800" dirty="0">
                <a:solidFill>
                  <a:prstClr val="black"/>
                </a:solidFill>
                <a:ea typeface="DejaVu Sans" pitchFamily="2"/>
                <a:cs typeface="DejaVu Sans" pitchFamily="2"/>
              </a:rPr>
              <a:t>How will one know when to hit the 80 percentile?</a:t>
            </a:r>
          </a:p>
        </p:txBody>
      </p:sp>
      <p:sp>
        <p:nvSpPr>
          <p:cNvPr id="11" name="Slide Number Placeholder 10">
            <a:extLst>
              <a:ext uri="{FF2B5EF4-FFF2-40B4-BE49-F238E27FC236}">
                <a16:creationId xmlns:a16="http://schemas.microsoft.com/office/drawing/2014/main" id="{F106E08B-3781-49A0-8E25-F53DEC2A8459}"/>
              </a:ext>
            </a:extLst>
          </p:cNvPr>
          <p:cNvSpPr>
            <a:spLocks noGrp="1"/>
          </p:cNvSpPr>
          <p:nvPr>
            <p:ph type="sldNum" sz="quarter" idx="12"/>
          </p:nvPr>
        </p:nvSpPr>
        <p:spPr>
          <a:xfrm>
            <a:off x="6568127" y="5774211"/>
            <a:ext cx="2122583" cy="408175"/>
          </a:xfrm>
        </p:spPr>
        <p:txBody>
          <a:bodyPr/>
          <a:lstStyle/>
          <a:p>
            <a:pPr lvl="0"/>
            <a:fld id="{9CE55AA2-4D13-4168-8338-DCA080CDB202}" type="slidenum">
              <a:rPr lang="de-AT" smtClean="0"/>
              <a:t>104</a:t>
            </a:fld>
            <a:r>
              <a:rPr lang="de-AT" dirty="0"/>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BA48-D058-49B4-AC90-67022A49481C}"/>
              </a:ext>
            </a:extLst>
          </p:cNvPr>
          <p:cNvSpPr txBox="1">
            <a:spLocks noGrp="1"/>
          </p:cNvSpPr>
          <p:nvPr>
            <p:ph type="title" idx="4294967295"/>
          </p:nvPr>
        </p:nvSpPr>
        <p:spPr>
          <a:xfrm>
            <a:off x="490110" y="395675"/>
            <a:ext cx="8163779" cy="650104"/>
          </a:xfrm>
        </p:spPr>
        <p:txBody>
          <a:bodyPr vert="horz">
            <a:normAutofit fontScale="90000"/>
          </a:bodyPr>
          <a:lstStyle/>
          <a:p>
            <a:pPr lvl="0" algn="ctr"/>
            <a:r>
              <a:rPr lang="de-AT" b="1" dirty="0">
                <a:latin typeface="Times New Roman" panose="02020603050405020304" pitchFamily="18" charset="0"/>
                <a:cs typeface="Times New Roman" panose="02020603050405020304" pitchFamily="18" charset="0"/>
              </a:rPr>
              <a:t>Time of first submission</a:t>
            </a:r>
          </a:p>
        </p:txBody>
      </p:sp>
      <p:sp>
        <p:nvSpPr>
          <p:cNvPr id="3" name="TextBox 2">
            <a:extLst>
              <a:ext uri="{FF2B5EF4-FFF2-40B4-BE49-F238E27FC236}">
                <a16:creationId xmlns:a16="http://schemas.microsoft.com/office/drawing/2014/main" id="{F7F91EEA-46E0-4668-8DB2-665E49F56AE6}"/>
              </a:ext>
            </a:extLst>
          </p:cNvPr>
          <p:cNvSpPr txBox="1"/>
          <p:nvPr/>
        </p:nvSpPr>
        <p:spPr>
          <a:xfrm>
            <a:off x="817889" y="4902972"/>
            <a:ext cx="135517" cy="387701"/>
          </a:xfrm>
          <a:prstGeom prst="rect">
            <a:avLst/>
          </a:prstGeom>
          <a:noFill/>
          <a:ln>
            <a:noFill/>
          </a:ln>
        </p:spPr>
        <p:txBody>
          <a:bodyPr vert="horz" wrap="none" lIns="32654" tIns="32654" rIns="32654" bIns="32654" anchor="ctr" anchorCtr="0" compatLnSpc="0">
            <a:spAutoFit/>
          </a:bodyPr>
          <a:lstStyle/>
          <a:p>
            <a:pPr defTabSz="829406" hangingPunct="0">
              <a:buSzPct val="45000"/>
              <a:buFont typeface="StarSymbol"/>
              <a:buChar char="●"/>
            </a:pPr>
            <a:endParaRPr lang="de-AT" sz="1996" dirty="0">
              <a:solidFill>
                <a:prstClr val="black"/>
              </a:solidFill>
              <a:latin typeface="Source Sans Pro" pitchFamily="2"/>
              <a:ea typeface="DejaVu Sans" pitchFamily="2"/>
              <a:cs typeface="DejaVu Sans" pitchFamily="2"/>
            </a:endParaRPr>
          </a:p>
        </p:txBody>
      </p:sp>
      <p:pic>
        <p:nvPicPr>
          <p:cNvPr id="4" name="Picture 3">
            <a:extLst>
              <a:ext uri="{FF2B5EF4-FFF2-40B4-BE49-F238E27FC236}">
                <a16:creationId xmlns:a16="http://schemas.microsoft.com/office/drawing/2014/main" id="{950D37C4-7E09-4502-9BA4-BB84BE0A64DE}"/>
              </a:ext>
            </a:extLst>
          </p:cNvPr>
          <p:cNvPicPr>
            <a:picLocks noChangeAspect="1"/>
          </p:cNvPicPr>
          <p:nvPr/>
        </p:nvPicPr>
        <p:blipFill>
          <a:blip r:embed="rId3">
            <a:lum/>
            <a:alphaModFix/>
          </a:blip>
          <a:srcRect/>
          <a:stretch>
            <a:fillRect/>
          </a:stretch>
        </p:blipFill>
        <p:spPr>
          <a:xfrm>
            <a:off x="265367" y="1191803"/>
            <a:ext cx="8697839" cy="3884958"/>
          </a:xfrm>
          <a:prstGeom prst="rect">
            <a:avLst/>
          </a:prstGeom>
          <a:noFill/>
          <a:ln>
            <a:noFill/>
          </a:ln>
        </p:spPr>
      </p:pic>
      <p:sp>
        <p:nvSpPr>
          <p:cNvPr id="8" name="Content Placeholder 2">
            <a:extLst>
              <a:ext uri="{FF2B5EF4-FFF2-40B4-BE49-F238E27FC236}">
                <a16:creationId xmlns:a16="http://schemas.microsoft.com/office/drawing/2014/main" id="{72B5A50A-770E-415E-8008-86900ADB63C0}"/>
              </a:ext>
            </a:extLst>
          </p:cNvPr>
          <p:cNvSpPr txBox="1">
            <a:spLocks/>
          </p:cNvSpPr>
          <p:nvPr/>
        </p:nvSpPr>
        <p:spPr>
          <a:xfrm>
            <a:off x="953406" y="5893056"/>
            <a:ext cx="7886700" cy="463295"/>
          </a:xfrm>
          <a:prstGeom prst="rect">
            <a:avLst/>
          </a:prstGeom>
        </p:spPr>
        <p:txBody>
          <a:bodyPr/>
          <a:lstStyle>
            <a:lvl1pPr marL="0" marR="0" indent="0" rtl="0" hangingPunct="0">
              <a:spcBef>
                <a:spcPts val="0"/>
              </a:spcBef>
              <a:spcAft>
                <a:spcPts val="1275"/>
              </a:spcAft>
              <a:tabLst/>
              <a:defRPr lang="de-AT" sz="2903" b="0" i="0" u="none" strike="noStrike" kern="1200">
                <a:ln>
                  <a:noFill/>
                </a:ln>
                <a:latin typeface="Source Sans Pro" pitchFamily="2"/>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mn-lt"/>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mn-lt"/>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a:lstStyle>
          <a:p>
            <a:pPr marL="342900" indent="-342900" defTabSz="829406">
              <a:buClr>
                <a:srgbClr val="0070C0"/>
              </a:buClr>
              <a:buSzPct val="100000"/>
              <a:buFont typeface="Arial" panose="020B0604020202020204" pitchFamily="34" charset="0"/>
              <a:buChar char="•"/>
            </a:pPr>
            <a:r>
              <a:rPr lang="de-AT" sz="1800" dirty="0">
                <a:solidFill>
                  <a:prstClr val="black"/>
                </a:solidFill>
                <a:ea typeface="DejaVu Sans" pitchFamily="2"/>
                <a:cs typeface="DejaVu Sans" pitchFamily="2"/>
              </a:rPr>
              <a:t>1.5 to 2 days before the deadline!</a:t>
            </a:r>
          </a:p>
        </p:txBody>
      </p:sp>
      <p:sp>
        <p:nvSpPr>
          <p:cNvPr id="11" name="Slide Number Placeholder 10">
            <a:extLst>
              <a:ext uri="{FF2B5EF4-FFF2-40B4-BE49-F238E27FC236}">
                <a16:creationId xmlns:a16="http://schemas.microsoft.com/office/drawing/2014/main" id="{409B3249-7530-4741-94CC-83622DD392C3}"/>
              </a:ext>
            </a:extLst>
          </p:cNvPr>
          <p:cNvSpPr>
            <a:spLocks noGrp="1"/>
          </p:cNvSpPr>
          <p:nvPr>
            <p:ph type="sldNum" sz="quarter" idx="12"/>
          </p:nvPr>
        </p:nvSpPr>
        <p:spPr/>
        <p:txBody>
          <a:bodyPr/>
          <a:lstStyle/>
          <a:p>
            <a:pPr lvl="0"/>
            <a:fld id="{9CE55AA2-4D13-4168-8338-DCA080CDB202}" type="slidenum">
              <a:rPr lang="de-AT" smtClean="0"/>
              <a:t>105</a:t>
            </a:fld>
            <a:r>
              <a:rPr lang="de-AT"/>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AEA7-494E-429F-9BCC-3D52CFAD2268}"/>
              </a:ext>
            </a:extLst>
          </p:cNvPr>
          <p:cNvSpPr txBox="1">
            <a:spLocks noGrp="1"/>
          </p:cNvSpPr>
          <p:nvPr>
            <p:ph type="title" idx="4294967295"/>
          </p:nvPr>
        </p:nvSpPr>
        <p:spPr>
          <a:xfrm>
            <a:off x="489828" y="419140"/>
            <a:ext cx="8163779" cy="656918"/>
          </a:xfrm>
        </p:spPr>
        <p:txBody>
          <a:bodyPr vert="horz">
            <a:normAutofit fontScale="90000"/>
          </a:bodyPr>
          <a:lstStyle/>
          <a:p>
            <a:pPr lvl="0" algn="ctr"/>
            <a:r>
              <a:rPr lang="de-AT" b="1" dirty="0">
                <a:latin typeface="Times New Roman" panose="02020603050405020304" pitchFamily="18" charset="0"/>
                <a:cs typeface="Times New Roman" panose="02020603050405020304" pitchFamily="18" charset="0"/>
              </a:rPr>
              <a:t>Does number of authors matter?</a:t>
            </a:r>
          </a:p>
        </p:txBody>
      </p:sp>
      <p:pic>
        <p:nvPicPr>
          <p:cNvPr id="4" name="Picture 3">
            <a:extLst>
              <a:ext uri="{FF2B5EF4-FFF2-40B4-BE49-F238E27FC236}">
                <a16:creationId xmlns:a16="http://schemas.microsoft.com/office/drawing/2014/main" id="{1B62A0FE-0D6B-4A1D-9DD1-B230236B1C52}"/>
              </a:ext>
            </a:extLst>
          </p:cNvPr>
          <p:cNvPicPr>
            <a:picLocks noChangeAspect="1"/>
          </p:cNvPicPr>
          <p:nvPr/>
        </p:nvPicPr>
        <p:blipFill>
          <a:blip r:embed="rId3">
            <a:lum/>
            <a:alphaModFix/>
          </a:blip>
          <a:srcRect/>
          <a:stretch>
            <a:fillRect/>
          </a:stretch>
        </p:blipFill>
        <p:spPr>
          <a:xfrm>
            <a:off x="242814" y="1508177"/>
            <a:ext cx="4328904" cy="3246495"/>
          </a:xfrm>
          <a:prstGeom prst="rect">
            <a:avLst/>
          </a:prstGeom>
          <a:noFill/>
          <a:ln>
            <a:noFill/>
          </a:ln>
        </p:spPr>
      </p:pic>
      <p:pic>
        <p:nvPicPr>
          <p:cNvPr id="5" name="Picture 4">
            <a:extLst>
              <a:ext uri="{FF2B5EF4-FFF2-40B4-BE49-F238E27FC236}">
                <a16:creationId xmlns:a16="http://schemas.microsoft.com/office/drawing/2014/main" id="{426AEC5F-4770-49A8-AD85-EE76E3BAFBD2}"/>
              </a:ext>
            </a:extLst>
          </p:cNvPr>
          <p:cNvPicPr>
            <a:picLocks noChangeAspect="1"/>
          </p:cNvPicPr>
          <p:nvPr/>
        </p:nvPicPr>
        <p:blipFill>
          <a:blip r:embed="rId4">
            <a:lum/>
            <a:alphaModFix/>
          </a:blip>
          <a:srcRect/>
          <a:stretch>
            <a:fillRect/>
          </a:stretch>
        </p:blipFill>
        <p:spPr>
          <a:xfrm>
            <a:off x="4517511" y="1508177"/>
            <a:ext cx="4328538" cy="3246495"/>
          </a:xfrm>
          <a:prstGeom prst="rect">
            <a:avLst/>
          </a:prstGeom>
          <a:noFill/>
          <a:ln>
            <a:noFill/>
          </a:ln>
        </p:spPr>
      </p:pic>
      <p:sp>
        <p:nvSpPr>
          <p:cNvPr id="9" name="Content Placeholder 2">
            <a:extLst>
              <a:ext uri="{FF2B5EF4-FFF2-40B4-BE49-F238E27FC236}">
                <a16:creationId xmlns:a16="http://schemas.microsoft.com/office/drawing/2014/main" id="{2C9FCE76-D717-45A8-BE6F-52EA39EB26CD}"/>
              </a:ext>
            </a:extLst>
          </p:cNvPr>
          <p:cNvSpPr txBox="1">
            <a:spLocks/>
          </p:cNvSpPr>
          <p:nvPr/>
        </p:nvSpPr>
        <p:spPr>
          <a:xfrm>
            <a:off x="489828" y="5583810"/>
            <a:ext cx="8654171" cy="463295"/>
          </a:xfrm>
          <a:prstGeom prst="rect">
            <a:avLst/>
          </a:prstGeom>
        </p:spPr>
        <p:txBody>
          <a:bodyPr/>
          <a:lstStyle>
            <a:lvl1pPr marL="0" marR="0" indent="0" rtl="0" hangingPunct="0">
              <a:spcBef>
                <a:spcPts val="0"/>
              </a:spcBef>
              <a:spcAft>
                <a:spcPts val="1275"/>
              </a:spcAft>
              <a:tabLst/>
              <a:defRPr lang="de-AT" sz="2903" b="0" i="0" u="none" strike="noStrike" kern="1200">
                <a:ln>
                  <a:noFill/>
                </a:ln>
                <a:latin typeface="Source Sans Pro" pitchFamily="2"/>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mn-lt"/>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mn-lt"/>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a:lstStyle>
          <a:p>
            <a:pPr marL="342900" indent="-342900" defTabSz="829406">
              <a:buClr>
                <a:srgbClr val="0070C0"/>
              </a:buClr>
              <a:buSzPct val="100000"/>
              <a:buFont typeface="Arial" panose="020B0604020202020204" pitchFamily="34" charset="0"/>
              <a:buChar char="•"/>
            </a:pPr>
            <a:r>
              <a:rPr lang="en-US" sz="2400" dirty="0">
                <a:solidFill>
                  <a:prstClr val="black"/>
                </a:solidFill>
                <a:ea typeface="DejaVu Sans" pitchFamily="2"/>
                <a:cs typeface="DejaVu Sans" pitchFamily="2"/>
              </a:rPr>
              <a:t>The more the merrier – collaborations and multiple eyes matter!</a:t>
            </a:r>
          </a:p>
        </p:txBody>
      </p:sp>
      <p:sp>
        <p:nvSpPr>
          <p:cNvPr id="12" name="Slide Number Placeholder 11">
            <a:extLst>
              <a:ext uri="{FF2B5EF4-FFF2-40B4-BE49-F238E27FC236}">
                <a16:creationId xmlns:a16="http://schemas.microsoft.com/office/drawing/2014/main" id="{8B6F467C-8C37-4295-8FA7-27B593DD5AF9}"/>
              </a:ext>
            </a:extLst>
          </p:cNvPr>
          <p:cNvSpPr>
            <a:spLocks noGrp="1"/>
          </p:cNvSpPr>
          <p:nvPr>
            <p:ph type="sldNum" sz="quarter" idx="12"/>
          </p:nvPr>
        </p:nvSpPr>
        <p:spPr/>
        <p:txBody>
          <a:bodyPr/>
          <a:lstStyle/>
          <a:p>
            <a:pPr lvl="0"/>
            <a:fld id="{9CE55AA2-4D13-4168-8338-DCA080CDB202}" type="slidenum">
              <a:rPr lang="de-AT" smtClean="0"/>
              <a:t>106</a:t>
            </a:fld>
            <a:r>
              <a:rPr lang="de-AT"/>
              <a:t>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AD05-E751-4FDE-B657-64A890B1752B}"/>
              </a:ext>
            </a:extLst>
          </p:cNvPr>
          <p:cNvSpPr txBox="1">
            <a:spLocks noGrp="1"/>
          </p:cNvSpPr>
          <p:nvPr>
            <p:ph type="title" idx="4294967295"/>
          </p:nvPr>
        </p:nvSpPr>
        <p:spPr>
          <a:xfrm>
            <a:off x="489828" y="359596"/>
            <a:ext cx="8163779" cy="1238761"/>
          </a:xfrm>
        </p:spPr>
        <p:txBody>
          <a:bodyPr vert="horz">
            <a:normAutofit fontScale="90000"/>
          </a:bodyPr>
          <a:lstStyle/>
          <a:p>
            <a:pPr lvl="0" algn="ctr"/>
            <a:r>
              <a:rPr lang="de-AT" b="1" dirty="0">
                <a:latin typeface="Times New Roman" panose="02020603050405020304" pitchFamily="18" charset="0"/>
                <a:cs typeface="Times New Roman" panose="02020603050405020304" pitchFamily="18" charset="0"/>
              </a:rPr>
              <a:t>Student paper – first author is a student</a:t>
            </a:r>
          </a:p>
        </p:txBody>
      </p:sp>
      <p:pic>
        <p:nvPicPr>
          <p:cNvPr id="4" name="Picture 3">
            <a:extLst>
              <a:ext uri="{FF2B5EF4-FFF2-40B4-BE49-F238E27FC236}">
                <a16:creationId xmlns:a16="http://schemas.microsoft.com/office/drawing/2014/main" id="{6892A652-A4E9-4F3A-9732-51301312C86B}"/>
              </a:ext>
            </a:extLst>
          </p:cNvPr>
          <p:cNvPicPr>
            <a:picLocks noChangeAspect="1"/>
          </p:cNvPicPr>
          <p:nvPr/>
        </p:nvPicPr>
        <p:blipFill>
          <a:blip r:embed="rId3">
            <a:lum/>
            <a:alphaModFix/>
          </a:blip>
          <a:srcRect/>
          <a:stretch>
            <a:fillRect/>
          </a:stretch>
        </p:blipFill>
        <p:spPr>
          <a:xfrm>
            <a:off x="815710" y="1841707"/>
            <a:ext cx="4205789" cy="3154164"/>
          </a:xfrm>
          <a:prstGeom prst="rect">
            <a:avLst/>
          </a:prstGeom>
          <a:noFill/>
          <a:ln>
            <a:noFill/>
          </a:ln>
        </p:spPr>
      </p:pic>
      <p:pic>
        <p:nvPicPr>
          <p:cNvPr id="5" name="Picture 4">
            <a:extLst>
              <a:ext uri="{FF2B5EF4-FFF2-40B4-BE49-F238E27FC236}">
                <a16:creationId xmlns:a16="http://schemas.microsoft.com/office/drawing/2014/main" id="{420F5BDE-0A88-449B-B478-BD0BDEC4F675}"/>
              </a:ext>
            </a:extLst>
          </p:cNvPr>
          <p:cNvPicPr>
            <a:picLocks noChangeAspect="1"/>
          </p:cNvPicPr>
          <p:nvPr/>
        </p:nvPicPr>
        <p:blipFill>
          <a:blip r:embed="rId4">
            <a:lum/>
            <a:alphaModFix/>
          </a:blip>
          <a:srcRect/>
          <a:stretch>
            <a:fillRect/>
          </a:stretch>
        </p:blipFill>
        <p:spPr>
          <a:xfrm>
            <a:off x="4640615" y="1589448"/>
            <a:ext cx="4205433" cy="3154164"/>
          </a:xfrm>
          <a:prstGeom prst="rect">
            <a:avLst/>
          </a:prstGeom>
          <a:noFill/>
          <a:ln>
            <a:noFill/>
          </a:ln>
        </p:spPr>
      </p:pic>
      <p:sp>
        <p:nvSpPr>
          <p:cNvPr id="9" name="Content Placeholder 2">
            <a:extLst>
              <a:ext uri="{FF2B5EF4-FFF2-40B4-BE49-F238E27FC236}">
                <a16:creationId xmlns:a16="http://schemas.microsoft.com/office/drawing/2014/main" id="{289538C4-5B08-4D61-B35C-82BC27AED5B7}"/>
              </a:ext>
            </a:extLst>
          </p:cNvPr>
          <p:cNvSpPr txBox="1">
            <a:spLocks/>
          </p:cNvSpPr>
          <p:nvPr/>
        </p:nvSpPr>
        <p:spPr>
          <a:xfrm>
            <a:off x="384731" y="5388538"/>
            <a:ext cx="8540507" cy="463295"/>
          </a:xfrm>
          <a:prstGeom prst="rect">
            <a:avLst/>
          </a:prstGeom>
        </p:spPr>
        <p:txBody>
          <a:bodyPr/>
          <a:lstStyle>
            <a:lvl1pPr marL="0" marR="0" indent="0" rtl="0" hangingPunct="0">
              <a:spcBef>
                <a:spcPts val="0"/>
              </a:spcBef>
              <a:spcAft>
                <a:spcPts val="1275"/>
              </a:spcAft>
              <a:tabLst/>
              <a:defRPr lang="de-AT" sz="2903" b="0" i="0" u="none" strike="noStrike" kern="1200">
                <a:ln>
                  <a:noFill/>
                </a:ln>
                <a:latin typeface="Source Sans Pro" pitchFamily="2"/>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mn-lt"/>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mn-lt"/>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a:lstStyle>
          <a:p>
            <a:pPr marL="342900" indent="-342900" defTabSz="829406">
              <a:buClr>
                <a:srgbClr val="0070C0"/>
              </a:buClr>
              <a:buSzPct val="100000"/>
              <a:buFont typeface="Arial" panose="020B0604020202020204" pitchFamily="34" charset="0"/>
              <a:buChar char="•"/>
            </a:pPr>
            <a:r>
              <a:rPr lang="en-US" sz="1800" dirty="0">
                <a:solidFill>
                  <a:prstClr val="black"/>
                </a:solidFill>
                <a:ea typeface="DejaVu Sans" pitchFamily="2"/>
                <a:cs typeface="DejaVu Sans" pitchFamily="2"/>
              </a:rPr>
              <a:t>Significant jump in acceptance percentage when a student is the first author – why?</a:t>
            </a:r>
          </a:p>
          <a:p>
            <a:pPr marL="342900" indent="-342900" defTabSz="829406">
              <a:buClr>
                <a:srgbClr val="0070C0"/>
              </a:buClr>
              <a:buSzPct val="100000"/>
              <a:buFont typeface="Arial" panose="020B0604020202020204" pitchFamily="34" charset="0"/>
              <a:buChar char="•"/>
            </a:pPr>
            <a:endParaRPr lang="en-US" sz="1800" dirty="0">
              <a:solidFill>
                <a:prstClr val="black"/>
              </a:solidFill>
              <a:ea typeface="DejaVu Sans" pitchFamily="2"/>
              <a:cs typeface="DejaVu Sans" pitchFamily="2"/>
            </a:endParaRPr>
          </a:p>
        </p:txBody>
      </p:sp>
      <p:sp>
        <p:nvSpPr>
          <p:cNvPr id="12" name="Slide Number Placeholder 11">
            <a:extLst>
              <a:ext uri="{FF2B5EF4-FFF2-40B4-BE49-F238E27FC236}">
                <a16:creationId xmlns:a16="http://schemas.microsoft.com/office/drawing/2014/main" id="{830632B6-FCCD-43F2-80C8-329C70E7F513}"/>
              </a:ext>
            </a:extLst>
          </p:cNvPr>
          <p:cNvSpPr>
            <a:spLocks noGrp="1"/>
          </p:cNvSpPr>
          <p:nvPr>
            <p:ph type="sldNum" sz="quarter" idx="12"/>
          </p:nvPr>
        </p:nvSpPr>
        <p:spPr/>
        <p:txBody>
          <a:bodyPr/>
          <a:lstStyle/>
          <a:p>
            <a:pPr lvl="0"/>
            <a:fld id="{9CE55AA2-4D13-4168-8338-DCA080CDB202}" type="slidenum">
              <a:rPr lang="de-AT" smtClean="0"/>
              <a:t>107</a:t>
            </a:fld>
            <a:r>
              <a:rPr lang="de-AT"/>
              <a:t>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5F6F-CAA3-4D18-946A-D664F833807F}"/>
              </a:ext>
            </a:extLst>
          </p:cNvPr>
          <p:cNvSpPr txBox="1">
            <a:spLocks noGrp="1"/>
          </p:cNvSpPr>
          <p:nvPr>
            <p:ph type="title" idx="4294967295"/>
          </p:nvPr>
        </p:nvSpPr>
        <p:spPr>
          <a:xfrm>
            <a:off x="490110" y="255376"/>
            <a:ext cx="8163779" cy="646368"/>
          </a:xfrm>
        </p:spPr>
        <p:txBody>
          <a:bodyPr vert="horz">
            <a:normAutofit fontScale="90000"/>
          </a:bodyPr>
          <a:lstStyle/>
          <a:p>
            <a:pPr lvl="0" algn="ctr"/>
            <a:r>
              <a:rPr lang="de-AT" b="1" dirty="0">
                <a:latin typeface="Times New Roman" panose="02020603050405020304" pitchFamily="18" charset="0"/>
                <a:cs typeface="Times New Roman" panose="02020603050405020304" pitchFamily="18" charset="0"/>
              </a:rPr>
              <a:t>Number of words in the abstract</a:t>
            </a:r>
          </a:p>
        </p:txBody>
      </p:sp>
      <p:pic>
        <p:nvPicPr>
          <p:cNvPr id="4" name="Picture 3">
            <a:extLst>
              <a:ext uri="{FF2B5EF4-FFF2-40B4-BE49-F238E27FC236}">
                <a16:creationId xmlns:a16="http://schemas.microsoft.com/office/drawing/2014/main" id="{A38792E7-9AAF-4980-88AB-6B079B5351A7}"/>
              </a:ext>
            </a:extLst>
          </p:cNvPr>
          <p:cNvPicPr>
            <a:picLocks noChangeAspect="1"/>
          </p:cNvPicPr>
          <p:nvPr/>
        </p:nvPicPr>
        <p:blipFill>
          <a:blip r:embed="rId3">
            <a:lum/>
            <a:alphaModFix/>
          </a:blip>
          <a:srcRect/>
          <a:stretch>
            <a:fillRect/>
          </a:stretch>
        </p:blipFill>
        <p:spPr>
          <a:xfrm>
            <a:off x="283020" y="1452331"/>
            <a:ext cx="4383394" cy="3287360"/>
          </a:xfrm>
          <a:prstGeom prst="rect">
            <a:avLst/>
          </a:prstGeom>
          <a:noFill/>
          <a:ln>
            <a:noFill/>
          </a:ln>
        </p:spPr>
      </p:pic>
      <p:pic>
        <p:nvPicPr>
          <p:cNvPr id="5" name="Picture 4">
            <a:extLst>
              <a:ext uri="{FF2B5EF4-FFF2-40B4-BE49-F238E27FC236}">
                <a16:creationId xmlns:a16="http://schemas.microsoft.com/office/drawing/2014/main" id="{1AC8B633-F514-4119-945B-8123B8EB4AD2}"/>
              </a:ext>
            </a:extLst>
          </p:cNvPr>
          <p:cNvPicPr>
            <a:picLocks noChangeAspect="1"/>
          </p:cNvPicPr>
          <p:nvPr/>
        </p:nvPicPr>
        <p:blipFill>
          <a:blip r:embed="rId4">
            <a:lum/>
            <a:alphaModFix/>
          </a:blip>
          <a:srcRect/>
          <a:stretch>
            <a:fillRect/>
          </a:stretch>
        </p:blipFill>
        <p:spPr>
          <a:xfrm>
            <a:off x="4477020" y="1571947"/>
            <a:ext cx="4223897" cy="3167744"/>
          </a:xfrm>
          <a:prstGeom prst="rect">
            <a:avLst/>
          </a:prstGeom>
          <a:noFill/>
          <a:ln>
            <a:noFill/>
          </a:ln>
        </p:spPr>
      </p:pic>
      <p:sp>
        <p:nvSpPr>
          <p:cNvPr id="9" name="Content Placeholder 2">
            <a:extLst>
              <a:ext uri="{FF2B5EF4-FFF2-40B4-BE49-F238E27FC236}">
                <a16:creationId xmlns:a16="http://schemas.microsoft.com/office/drawing/2014/main" id="{69A75011-E88A-4FC8-B5F9-AA37E9520649}"/>
              </a:ext>
            </a:extLst>
          </p:cNvPr>
          <p:cNvSpPr txBox="1">
            <a:spLocks/>
          </p:cNvSpPr>
          <p:nvPr/>
        </p:nvSpPr>
        <p:spPr>
          <a:xfrm>
            <a:off x="628650" y="5174021"/>
            <a:ext cx="8540507" cy="463295"/>
          </a:xfrm>
          <a:prstGeom prst="rect">
            <a:avLst/>
          </a:prstGeom>
        </p:spPr>
        <p:txBody>
          <a:bodyPr/>
          <a:lstStyle>
            <a:lvl1pPr marL="0" marR="0" indent="0" rtl="0" hangingPunct="0">
              <a:spcBef>
                <a:spcPts val="0"/>
              </a:spcBef>
              <a:spcAft>
                <a:spcPts val="1275"/>
              </a:spcAft>
              <a:tabLst/>
              <a:defRPr lang="de-AT" sz="2903" b="0" i="0" u="none" strike="noStrike" kern="1200">
                <a:ln>
                  <a:noFill/>
                </a:ln>
                <a:latin typeface="Source Sans Pro" pitchFamily="2"/>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mn-lt"/>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mn-lt"/>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a:lstStyle>
          <a:p>
            <a:pPr marL="342900" indent="-342900" defTabSz="829406">
              <a:buClr>
                <a:srgbClr val="0070C0"/>
              </a:buClr>
              <a:buSzPct val="100000"/>
              <a:buFont typeface="Arial" panose="020B0604020202020204" pitchFamily="34" charset="0"/>
              <a:buChar char="•"/>
            </a:pPr>
            <a:r>
              <a:rPr lang="en-US" sz="1800" dirty="0">
                <a:solidFill>
                  <a:prstClr val="black"/>
                </a:solidFill>
                <a:ea typeface="DejaVu Sans" pitchFamily="2"/>
                <a:cs typeface="DejaVu Sans" pitchFamily="2"/>
              </a:rPr>
              <a:t>Too long or too short an abstract is not good</a:t>
            </a:r>
          </a:p>
          <a:p>
            <a:pPr defTabSz="829406">
              <a:buClr>
                <a:srgbClr val="0070C0"/>
              </a:buClr>
              <a:buSzPct val="100000"/>
            </a:pPr>
            <a:endParaRPr lang="en-US" sz="1800" dirty="0">
              <a:solidFill>
                <a:prstClr val="black"/>
              </a:solidFill>
              <a:ea typeface="DejaVu Sans" pitchFamily="2"/>
              <a:cs typeface="DejaVu Sans" pitchFamily="2"/>
            </a:endParaRPr>
          </a:p>
        </p:txBody>
      </p:sp>
      <p:sp>
        <p:nvSpPr>
          <p:cNvPr id="12" name="Slide Number Placeholder 11">
            <a:extLst>
              <a:ext uri="{FF2B5EF4-FFF2-40B4-BE49-F238E27FC236}">
                <a16:creationId xmlns:a16="http://schemas.microsoft.com/office/drawing/2014/main" id="{5975732E-CA14-44CA-AAFD-C2F8899EA8B0}"/>
              </a:ext>
            </a:extLst>
          </p:cNvPr>
          <p:cNvSpPr>
            <a:spLocks noGrp="1"/>
          </p:cNvSpPr>
          <p:nvPr>
            <p:ph type="sldNum" sz="quarter" idx="12"/>
          </p:nvPr>
        </p:nvSpPr>
        <p:spPr/>
        <p:txBody>
          <a:bodyPr/>
          <a:lstStyle/>
          <a:p>
            <a:pPr lvl="0"/>
            <a:fld id="{9CE55AA2-4D13-4168-8338-DCA080CDB202}" type="slidenum">
              <a:rPr lang="de-AT" smtClean="0"/>
              <a:t>108</a:t>
            </a:fld>
            <a:r>
              <a:rPr lang="de-AT"/>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9A7F-6A8A-45A9-B949-7B17E6FA0DC2}"/>
              </a:ext>
            </a:extLst>
          </p:cNvPr>
          <p:cNvSpPr txBox="1">
            <a:spLocks noGrp="1"/>
          </p:cNvSpPr>
          <p:nvPr>
            <p:ph type="title" idx="4294967295"/>
          </p:nvPr>
        </p:nvSpPr>
        <p:spPr>
          <a:xfrm>
            <a:off x="490110" y="425178"/>
            <a:ext cx="8163779" cy="667469"/>
          </a:xfrm>
        </p:spPr>
        <p:txBody>
          <a:bodyPr vert="horz">
            <a:normAutofit fontScale="90000"/>
          </a:bodyPr>
          <a:lstStyle/>
          <a:p>
            <a:pPr lvl="0" algn="ctr"/>
            <a:r>
              <a:rPr lang="de-AT" b="1" dirty="0">
                <a:latin typeface="Times New Roman" panose="02020603050405020304" pitchFamily="18" charset="0"/>
                <a:cs typeface="Times New Roman" panose="02020603050405020304" pitchFamily="18" charset="0"/>
              </a:rPr>
              <a:t>Other factors</a:t>
            </a:r>
          </a:p>
        </p:txBody>
      </p:sp>
      <p:sp>
        <p:nvSpPr>
          <p:cNvPr id="3" name="Text Placeholder 2">
            <a:extLst>
              <a:ext uri="{FF2B5EF4-FFF2-40B4-BE49-F238E27FC236}">
                <a16:creationId xmlns:a16="http://schemas.microsoft.com/office/drawing/2014/main" id="{1142B7F5-0003-4D3C-A4C5-D60E122086D1}"/>
              </a:ext>
            </a:extLst>
          </p:cNvPr>
          <p:cNvSpPr txBox="1">
            <a:spLocks noGrp="1"/>
          </p:cNvSpPr>
          <p:nvPr>
            <p:ph type="body" idx="4294967295"/>
          </p:nvPr>
        </p:nvSpPr>
        <p:spPr>
          <a:xfrm>
            <a:off x="628650" y="1356189"/>
            <a:ext cx="7886700" cy="4820774"/>
          </a:xfrm>
        </p:spPr>
        <p:txBody>
          <a:bodyPr vert="horz">
            <a:normAutofit/>
          </a:bodyPr>
          <a:lstStyle/>
          <a:p>
            <a:pPr marL="342900" indent="-342900">
              <a:buClr>
                <a:srgbClr val="009EDA"/>
              </a:buClr>
              <a:buSzPct val="100000"/>
            </a:pPr>
            <a:r>
              <a:rPr lang="de-AT" sz="3600" dirty="0">
                <a:latin typeface="Times New Roman" panose="02020603050405020304" pitchFamily="18" charset="0"/>
                <a:cs typeface="Times New Roman" panose="02020603050405020304" pitchFamily="18" charset="0"/>
              </a:rPr>
              <a:t>Other factors tried but no significant visual difference</a:t>
            </a:r>
          </a:p>
          <a:p>
            <a:pPr marL="342900" lvl="1" indent="-342900" hangingPunct="0">
              <a:spcBef>
                <a:spcPts val="0"/>
              </a:spcBef>
              <a:spcAft>
                <a:spcPts val="956"/>
              </a:spcAft>
              <a:buClr>
                <a:srgbClr val="009EDA"/>
              </a:buClr>
              <a:buSzPct val="100000"/>
            </a:pPr>
            <a:r>
              <a:rPr lang="de-AT" sz="3200" dirty="0">
                <a:latin typeface="Times New Roman" panose="02020603050405020304" pitchFamily="18" charset="0"/>
                <a:cs typeface="Times New Roman" panose="02020603050405020304" pitchFamily="18" charset="0"/>
              </a:rPr>
              <a:t>Number of words in the title</a:t>
            </a:r>
          </a:p>
          <a:p>
            <a:pPr marL="342900" lvl="1" indent="-342900" hangingPunct="0">
              <a:spcBef>
                <a:spcPts val="0"/>
              </a:spcBef>
              <a:spcAft>
                <a:spcPts val="956"/>
              </a:spcAft>
              <a:buClr>
                <a:srgbClr val="009EDA"/>
              </a:buClr>
              <a:buSzPct val="100000"/>
            </a:pPr>
            <a:r>
              <a:rPr lang="de-AT" sz="3200" dirty="0">
                <a:latin typeface="Times New Roman" panose="02020603050405020304" pitchFamily="18" charset="0"/>
                <a:cs typeface="Times New Roman" panose="02020603050405020304" pitchFamily="18" charset="0"/>
              </a:rPr>
              <a:t>Number of characters in the title</a:t>
            </a:r>
          </a:p>
          <a:p>
            <a:pPr marL="342900" lvl="1" indent="-342900" hangingPunct="0">
              <a:spcBef>
                <a:spcPts val="0"/>
              </a:spcBef>
              <a:spcAft>
                <a:spcPts val="956"/>
              </a:spcAft>
              <a:buClr>
                <a:srgbClr val="009EDA"/>
              </a:buClr>
              <a:buSzPct val="100000"/>
            </a:pPr>
            <a:r>
              <a:rPr lang="de-AT" sz="3200" dirty="0">
                <a:latin typeface="Times New Roman" panose="02020603050405020304" pitchFamily="18" charset="0"/>
                <a:cs typeface="Times New Roman" panose="02020603050405020304" pitchFamily="18" charset="0"/>
              </a:rPr>
              <a:t>...</a:t>
            </a:r>
          </a:p>
          <a:p>
            <a:pPr marL="342900" lvl="1" indent="-342900" hangingPunct="0">
              <a:spcBef>
                <a:spcPts val="0"/>
              </a:spcBef>
              <a:spcAft>
                <a:spcPts val="956"/>
              </a:spcAft>
              <a:buClr>
                <a:srgbClr val="009EDA"/>
              </a:buClr>
              <a:buSzPct val="100000"/>
            </a:pPr>
            <a:r>
              <a:rPr lang="de-AT" sz="3200" dirty="0">
                <a:latin typeface="Times New Roman" panose="02020603050405020304" pitchFamily="18" charset="0"/>
                <a:cs typeface="Times New Roman" panose="02020603050405020304" pitchFamily="18" charset="0"/>
              </a:rPr>
              <a:t>...</a:t>
            </a:r>
          </a:p>
          <a:p>
            <a:pPr marL="342900" indent="-342900">
              <a:buClr>
                <a:srgbClr val="009EDA"/>
              </a:buClr>
              <a:buSzPct val="100000"/>
            </a:pPr>
            <a:endParaRPr lang="de-AT" sz="360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EB7020E3-118E-4A5E-A5AE-85F72EED64D4}"/>
              </a:ext>
            </a:extLst>
          </p:cNvPr>
          <p:cNvSpPr>
            <a:spLocks noGrp="1"/>
          </p:cNvSpPr>
          <p:nvPr>
            <p:ph type="sldNum" sz="quarter" idx="12"/>
          </p:nvPr>
        </p:nvSpPr>
        <p:spPr/>
        <p:txBody>
          <a:bodyPr/>
          <a:lstStyle/>
          <a:p>
            <a:pPr lvl="0"/>
            <a:fld id="{9CE55AA2-4D13-4168-8338-DCA080CDB202}" type="slidenum">
              <a:rPr lang="de-AT" smtClean="0"/>
              <a:t>109</a:t>
            </a:fld>
            <a:r>
              <a:rPr lang="de-AT"/>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a:extLst>
              <a:ext uri="{FF2B5EF4-FFF2-40B4-BE49-F238E27FC236}">
                <a16:creationId xmlns:a16="http://schemas.microsoft.com/office/drawing/2014/main" id="{02399278-F436-E94B-7D50-32BEC3E317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D8C00A7A-2126-46FF-A7AD-C7C2F11D53E0}" type="slidenum">
              <a:rPr lang="en-US" altLang="en-US" sz="1400" smtClean="0"/>
              <a:pPr>
                <a:lnSpc>
                  <a:spcPct val="100000"/>
                </a:lnSpc>
                <a:spcBef>
                  <a:spcPct val="0"/>
                </a:spcBef>
                <a:buClrTx/>
                <a:buSzTx/>
                <a:buFontTx/>
                <a:buNone/>
              </a:pPr>
              <a:t>11</a:t>
            </a:fld>
            <a:endParaRPr lang="en-US" altLang="en-US" sz="1400"/>
          </a:p>
        </p:txBody>
      </p:sp>
      <p:sp>
        <p:nvSpPr>
          <p:cNvPr id="59395" name="Rectangle 2">
            <a:extLst>
              <a:ext uri="{FF2B5EF4-FFF2-40B4-BE49-F238E27FC236}">
                <a16:creationId xmlns:a16="http://schemas.microsoft.com/office/drawing/2014/main" id="{E326F388-030E-4DA4-D3C4-4DCD89465095}"/>
              </a:ext>
            </a:extLst>
          </p:cNvPr>
          <p:cNvSpPr>
            <a:spLocks noGrp="1" noChangeArrowheads="1"/>
          </p:cNvSpPr>
          <p:nvPr>
            <p:ph type="title"/>
          </p:nvPr>
        </p:nvSpPr>
        <p:spPr>
          <a:xfrm>
            <a:off x="228600" y="152400"/>
            <a:ext cx="8763000" cy="914400"/>
          </a:xfrm>
          <a:noFill/>
        </p:spPr>
        <p:txBody>
          <a:bodyPr lIns="92075" tIns="46038" rIns="92075" bIns="46038" anchor="ctr"/>
          <a:lstStyle/>
          <a:p>
            <a:pPr algn="ctr" eaLnBrk="1" hangingPunct="1"/>
            <a:r>
              <a:rPr lang="en-US" altLang="en-US" sz="3200" dirty="0">
                <a:latin typeface="Times New Roman" panose="02020603050405020304" pitchFamily="18" charset="0"/>
                <a:cs typeface="Times New Roman" panose="02020603050405020304" pitchFamily="18" charset="0"/>
              </a:rPr>
              <a:t>Data Mining Function: (3) Classification</a:t>
            </a:r>
            <a:endParaRPr lang="en-US" altLang="en-US" sz="2800" b="0" dirty="0">
              <a:latin typeface="Times New Roman" panose="02020603050405020304" pitchFamily="18" charset="0"/>
              <a:cs typeface="Times New Roman" panose="02020603050405020304" pitchFamily="18" charset="0"/>
            </a:endParaRPr>
          </a:p>
        </p:txBody>
      </p:sp>
      <p:sp>
        <p:nvSpPr>
          <p:cNvPr id="59396" name="Rectangle 3">
            <a:extLst>
              <a:ext uri="{FF2B5EF4-FFF2-40B4-BE49-F238E27FC236}">
                <a16:creationId xmlns:a16="http://schemas.microsoft.com/office/drawing/2014/main" id="{4788E628-63E9-9826-74F7-7A7D20018D27}"/>
              </a:ext>
            </a:extLst>
          </p:cNvPr>
          <p:cNvSpPr>
            <a:spLocks noGrp="1" noChangeArrowheads="1"/>
          </p:cNvSpPr>
          <p:nvPr>
            <p:ph type="body" idx="1"/>
          </p:nvPr>
        </p:nvSpPr>
        <p:spPr>
          <a:xfrm>
            <a:off x="381000" y="1120775"/>
            <a:ext cx="8458200" cy="5181600"/>
          </a:xfrm>
          <a:noFill/>
        </p:spPr>
        <p:txBody>
          <a:bodyPr lIns="92075" tIns="46038" rIns="92075" bIns="46038">
            <a:normAutofit/>
          </a:bodyPr>
          <a:lstStyle/>
          <a:p>
            <a:pPr eaLnBrk="1" hangingPunct="1">
              <a:lnSpc>
                <a:spcPct val="110000"/>
              </a:lnSpc>
            </a:pPr>
            <a:r>
              <a:rPr lang="en-US" altLang="en-US" sz="2400" dirty="0">
                <a:latin typeface="Times New Roman" panose="02020603050405020304" pitchFamily="18" charset="0"/>
                <a:cs typeface="Times New Roman" panose="02020603050405020304" pitchFamily="18" charset="0"/>
              </a:rPr>
              <a:t>Classification and label prediction  </a:t>
            </a:r>
          </a:p>
          <a:p>
            <a:pPr lvl="1" eaLnBrk="1" hangingPunct="1">
              <a:lnSpc>
                <a:spcPct val="110000"/>
              </a:lnSpc>
            </a:pPr>
            <a:r>
              <a:rPr lang="en-US" altLang="en-US" dirty="0">
                <a:latin typeface="Times New Roman" panose="02020603050405020304" pitchFamily="18" charset="0"/>
                <a:cs typeface="Times New Roman" panose="02020603050405020304" pitchFamily="18" charset="0"/>
              </a:rPr>
              <a:t>Construct models (functions) based on some training examples</a:t>
            </a:r>
          </a:p>
          <a:p>
            <a:pPr lvl="1" eaLnBrk="1" hangingPunct="1">
              <a:lnSpc>
                <a:spcPct val="110000"/>
              </a:lnSpc>
            </a:pPr>
            <a:r>
              <a:rPr lang="en-US" altLang="en-US" dirty="0">
                <a:latin typeface="Times New Roman" panose="02020603050405020304" pitchFamily="18" charset="0"/>
                <a:cs typeface="Times New Roman" panose="02020603050405020304" pitchFamily="18" charset="0"/>
              </a:rPr>
              <a:t>Describe and distinguish classes or concepts for future prediction</a:t>
            </a:r>
          </a:p>
          <a:p>
            <a:pPr lvl="2" eaLnBrk="1" hangingPunct="1">
              <a:lnSpc>
                <a:spcPct val="110000"/>
              </a:lnSpc>
            </a:pPr>
            <a:r>
              <a:rPr lang="en-US" altLang="en-US" sz="2400" dirty="0">
                <a:latin typeface="Times New Roman" panose="02020603050405020304" pitchFamily="18" charset="0"/>
                <a:cs typeface="Times New Roman" panose="02020603050405020304" pitchFamily="18" charset="0"/>
              </a:rPr>
              <a:t>E.g., classify countries based on (climate), or classify cars based on (gas mileage)</a:t>
            </a:r>
          </a:p>
          <a:p>
            <a:pPr lvl="1" eaLnBrk="1" hangingPunct="1">
              <a:lnSpc>
                <a:spcPct val="110000"/>
              </a:lnSpc>
            </a:pPr>
            <a:r>
              <a:rPr lang="en-US" altLang="en-US" dirty="0">
                <a:latin typeface="Times New Roman" panose="02020603050405020304" pitchFamily="18" charset="0"/>
                <a:cs typeface="Times New Roman" panose="02020603050405020304" pitchFamily="18" charset="0"/>
              </a:rPr>
              <a:t>Predict some unknown class labels</a:t>
            </a:r>
          </a:p>
          <a:p>
            <a:pPr eaLnBrk="1" hangingPunct="1">
              <a:lnSpc>
                <a:spcPct val="110000"/>
              </a:lnSpc>
            </a:pPr>
            <a:r>
              <a:rPr lang="en-US" altLang="en-US" sz="2400" dirty="0">
                <a:latin typeface="Times New Roman" panose="02020603050405020304" pitchFamily="18" charset="0"/>
                <a:cs typeface="Times New Roman" panose="02020603050405020304" pitchFamily="18" charset="0"/>
              </a:rPr>
              <a:t>Typical applications:</a:t>
            </a:r>
          </a:p>
          <a:p>
            <a:pPr lvl="1" eaLnBrk="1" hangingPunct="1">
              <a:lnSpc>
                <a:spcPct val="110000"/>
              </a:lnSpc>
            </a:pPr>
            <a:r>
              <a:rPr lang="en-US" altLang="en-US" dirty="0">
                <a:latin typeface="Times New Roman" panose="02020603050405020304" pitchFamily="18" charset="0"/>
                <a:cs typeface="Times New Roman" panose="02020603050405020304" pitchFamily="18" charset="0"/>
              </a:rPr>
              <a:t>Credit card fraud detection, direct marketing, classifying stars, diseases,  web-pages,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CE105E1-83D6-CA3F-D09D-8E4F3B715420}"/>
              </a:ext>
            </a:extLst>
          </p:cNvPr>
          <p:cNvSpPr>
            <a:spLocks noGrp="1" noChangeArrowheads="1"/>
          </p:cNvSpPr>
          <p:nvPr>
            <p:ph type="title"/>
          </p:nvPr>
        </p:nvSpPr>
        <p:spPr>
          <a:xfrm>
            <a:off x="0" y="457200"/>
            <a:ext cx="9144000" cy="609600"/>
          </a:xfrm>
        </p:spPr>
        <p:txBody>
          <a:bodyPr>
            <a:normAutofit fontScale="90000"/>
          </a:bodyPr>
          <a:lstStyle/>
          <a:p>
            <a:pPr algn="ctr" eaLnBrk="1" hangingPunct="1"/>
            <a:r>
              <a:rPr lang="en-US" altLang="en-US" sz="4000" b="1" dirty="0">
                <a:latin typeface="Times New Roman" panose="02020603050405020304" pitchFamily="18" charset="0"/>
                <a:cs typeface="Times New Roman" panose="02020603050405020304" pitchFamily="18" charset="0"/>
              </a:rPr>
              <a:t>Summary</a:t>
            </a:r>
          </a:p>
        </p:txBody>
      </p:sp>
      <p:sp>
        <p:nvSpPr>
          <p:cNvPr id="67587" name="Rectangle 3">
            <a:extLst>
              <a:ext uri="{FF2B5EF4-FFF2-40B4-BE49-F238E27FC236}">
                <a16:creationId xmlns:a16="http://schemas.microsoft.com/office/drawing/2014/main" id="{74620C05-A192-126B-8187-952FEE575DDD}"/>
              </a:ext>
            </a:extLst>
          </p:cNvPr>
          <p:cNvSpPr>
            <a:spLocks noGrp="1" noChangeArrowheads="1"/>
          </p:cNvSpPr>
          <p:nvPr>
            <p:ph type="body" idx="1"/>
          </p:nvPr>
        </p:nvSpPr>
        <p:spPr>
          <a:xfrm>
            <a:off x="304800" y="1295400"/>
            <a:ext cx="8610600" cy="5103813"/>
          </a:xfrm>
        </p:spPr>
        <p:txBody>
          <a:bodyPr>
            <a:normAutofit fontScale="92500"/>
          </a:bodyPr>
          <a:lstStyle/>
          <a:p>
            <a:pPr eaLnBrk="1" hangingPunct="1">
              <a:lnSpc>
                <a:spcPct val="120000"/>
              </a:lnSpc>
            </a:pPr>
            <a:r>
              <a:rPr lang="en-US" altLang="en-US" sz="2400" dirty="0">
                <a:latin typeface="Times New Roman" panose="02020603050405020304" pitchFamily="18" charset="0"/>
                <a:cs typeface="Times New Roman" panose="02020603050405020304" pitchFamily="18" charset="0"/>
              </a:rPr>
              <a:t>Data attribute types: nominal, binary, ordinal, interval-scaled, ratio-scaled</a:t>
            </a:r>
          </a:p>
          <a:p>
            <a:pPr eaLnBrk="1" hangingPunct="1">
              <a:lnSpc>
                <a:spcPct val="120000"/>
              </a:lnSpc>
            </a:pPr>
            <a:r>
              <a:rPr lang="en-US" altLang="en-US" sz="2400" dirty="0">
                <a:latin typeface="Times New Roman" panose="02020603050405020304" pitchFamily="18" charset="0"/>
                <a:cs typeface="Times New Roman" panose="02020603050405020304" pitchFamily="18" charset="0"/>
              </a:rPr>
              <a:t>Many types of data sets, e.g., numerical, text, graph, Web, image.</a:t>
            </a:r>
          </a:p>
          <a:p>
            <a:pPr eaLnBrk="1" hangingPunct="1">
              <a:lnSpc>
                <a:spcPct val="120000"/>
              </a:lnSpc>
            </a:pPr>
            <a:r>
              <a:rPr lang="en-US" altLang="en-US" sz="2400" dirty="0">
                <a:latin typeface="Times New Roman" panose="02020603050405020304" pitchFamily="18" charset="0"/>
                <a:cs typeface="Times New Roman" panose="02020603050405020304" pitchFamily="18" charset="0"/>
              </a:rPr>
              <a:t>Gain insight into the data by:</a:t>
            </a:r>
          </a:p>
          <a:p>
            <a:pPr lvl="1" eaLnBrk="1" hangingPunct="1">
              <a:lnSpc>
                <a:spcPct val="120000"/>
              </a:lnSpc>
            </a:pPr>
            <a:r>
              <a:rPr lang="en-US" altLang="en-US" dirty="0">
                <a:latin typeface="Times New Roman" panose="02020603050405020304" pitchFamily="18" charset="0"/>
                <a:cs typeface="Times New Roman" panose="02020603050405020304" pitchFamily="18" charset="0"/>
              </a:rPr>
              <a:t>Basic statistical data description: central tendency, dispersion,  graphical displays</a:t>
            </a:r>
          </a:p>
          <a:p>
            <a:pPr lvl="1" eaLnBrk="1" hangingPunct="1">
              <a:lnSpc>
                <a:spcPct val="110000"/>
              </a:lnSpc>
            </a:pPr>
            <a:r>
              <a:rPr lang="en-US" altLang="en-US" dirty="0">
                <a:latin typeface="Times New Roman" panose="02020603050405020304" pitchFamily="18" charset="0"/>
                <a:cs typeface="Times New Roman" panose="02020603050405020304" pitchFamily="18" charset="0"/>
              </a:rPr>
              <a:t>Data visualization: map data onto graphical primitives</a:t>
            </a:r>
          </a:p>
          <a:p>
            <a:pPr lvl="1" eaLnBrk="1" hangingPunct="1">
              <a:lnSpc>
                <a:spcPct val="120000"/>
              </a:lnSpc>
            </a:pPr>
            <a:r>
              <a:rPr lang="en-US" altLang="en-US" dirty="0">
                <a:solidFill>
                  <a:srgbClr val="FF0000"/>
                </a:solidFill>
                <a:latin typeface="Times New Roman" panose="02020603050405020304" pitchFamily="18" charset="0"/>
                <a:cs typeface="Times New Roman" panose="02020603050405020304" pitchFamily="18" charset="0"/>
              </a:rPr>
              <a:t>Measure data similarity (not discussed)</a:t>
            </a:r>
          </a:p>
          <a:p>
            <a:pPr eaLnBrk="1" hangingPunct="1">
              <a:lnSpc>
                <a:spcPct val="120000"/>
              </a:lnSpc>
            </a:pPr>
            <a:r>
              <a:rPr lang="en-US" altLang="en-US" sz="2400" dirty="0">
                <a:latin typeface="Times New Roman" panose="02020603050405020304" pitchFamily="18" charset="0"/>
                <a:cs typeface="Times New Roman" panose="02020603050405020304" pitchFamily="18" charset="0"/>
              </a:rPr>
              <a:t>Above steps are the beginning of data preprocessing. </a:t>
            </a:r>
          </a:p>
          <a:p>
            <a:pPr eaLnBrk="1" hangingPunct="1">
              <a:lnSpc>
                <a:spcPct val="120000"/>
              </a:lnSpc>
            </a:pPr>
            <a:r>
              <a:rPr lang="en-US" altLang="en-US" sz="2400" dirty="0">
                <a:latin typeface="Times New Roman" panose="02020603050405020304" pitchFamily="18" charset="0"/>
                <a:cs typeface="Times New Roman" panose="02020603050405020304" pitchFamily="18" charset="0"/>
              </a:rPr>
              <a:t>Many methods have been developed but still an active area of research.</a:t>
            </a:r>
          </a:p>
        </p:txBody>
      </p:sp>
      <p:sp>
        <p:nvSpPr>
          <p:cNvPr id="67588" name="Slide Number Placeholder 5">
            <a:extLst>
              <a:ext uri="{FF2B5EF4-FFF2-40B4-BE49-F238E27FC236}">
                <a16:creationId xmlns:a16="http://schemas.microsoft.com/office/drawing/2014/main" id="{0A04D879-1381-28A7-6741-00DC61F8265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457E1F4-542A-4718-85AD-FD9F1C8C3833}" type="slidenum">
              <a:rPr lang="en-US" altLang="en-US" sz="1200"/>
              <a:pPr eaLnBrk="1" hangingPunct="1"/>
              <a:t>110</a:t>
            </a:fld>
            <a:endParaRPr lang="en-US" altLang="en-US" sz="12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4A7913A6-E02D-72FC-510A-C2E08AF22812}"/>
              </a:ext>
            </a:extLst>
          </p:cNvPr>
          <p:cNvSpPr>
            <a:spLocks noGrp="1" noChangeArrowheads="1"/>
          </p:cNvSpPr>
          <p:nvPr>
            <p:ph type="title"/>
          </p:nvPr>
        </p:nvSpPr>
        <p:spPr>
          <a:xfrm>
            <a:off x="628650" y="365127"/>
            <a:ext cx="7886700" cy="685798"/>
          </a:xfrm>
        </p:spPr>
        <p:txBody>
          <a:bodyPr>
            <a:normAutofit fontScale="90000"/>
          </a:bodyPr>
          <a:lstStyle/>
          <a:p>
            <a:pPr algn="ctr" eaLnBrk="1" hangingPunct="1"/>
            <a:r>
              <a:rPr lang="en-US" altLang="en-US" b="1" dirty="0">
                <a:latin typeface="Times New Roman" panose="02020603050405020304" pitchFamily="18" charset="0"/>
                <a:cs typeface="Times New Roman" panose="02020603050405020304" pitchFamily="18" charset="0"/>
              </a:rPr>
              <a:t>References</a:t>
            </a:r>
          </a:p>
        </p:txBody>
      </p:sp>
      <p:sp>
        <p:nvSpPr>
          <p:cNvPr id="68611" name="Rectangle 3">
            <a:extLst>
              <a:ext uri="{FF2B5EF4-FFF2-40B4-BE49-F238E27FC236}">
                <a16:creationId xmlns:a16="http://schemas.microsoft.com/office/drawing/2014/main" id="{4C3029C0-0A72-A9E2-25BC-9F11237FE286}"/>
              </a:ext>
            </a:extLst>
          </p:cNvPr>
          <p:cNvSpPr>
            <a:spLocks noGrp="1" noChangeArrowheads="1"/>
          </p:cNvSpPr>
          <p:nvPr>
            <p:ph type="body" idx="1"/>
          </p:nvPr>
        </p:nvSpPr>
        <p:spPr>
          <a:xfrm>
            <a:off x="152400" y="1219200"/>
            <a:ext cx="8763000" cy="5334000"/>
          </a:xfrm>
        </p:spPr>
        <p:txBody>
          <a:bodyPr/>
          <a:lstStyle/>
          <a:p>
            <a:pPr marL="457200" indent="-457200" eaLnBrk="1" hangingPunct="1">
              <a:spcBef>
                <a:spcPts val="600"/>
              </a:spcBef>
            </a:pPr>
            <a:r>
              <a:rPr lang="en-US" altLang="en-US" sz="1800" dirty="0">
                <a:latin typeface="Calibri" panose="020F0502020204030204" pitchFamily="34" charset="0"/>
                <a:cs typeface="Calibri" panose="020F0502020204030204" pitchFamily="34" charset="0"/>
              </a:rPr>
              <a:t>W. Cleveland, Visualizing Data, Hobart Press, 1993</a:t>
            </a:r>
          </a:p>
          <a:p>
            <a:pPr marL="457200" indent="-457200" eaLnBrk="1" hangingPunct="1">
              <a:spcBef>
                <a:spcPts val="600"/>
              </a:spcBef>
            </a:pPr>
            <a:r>
              <a:rPr lang="en-US" altLang="en-US" sz="1800" dirty="0">
                <a:solidFill>
                  <a:schemeClr val="hlink"/>
                </a:solidFill>
                <a:latin typeface="Calibri" panose="020F0502020204030204" pitchFamily="34" charset="0"/>
                <a:cs typeface="Calibri" panose="020F0502020204030204" pitchFamily="34" charset="0"/>
              </a:rPr>
              <a:t>T. </a:t>
            </a:r>
            <a:r>
              <a:rPr lang="en-US" altLang="en-US" sz="1800" dirty="0" err="1">
                <a:solidFill>
                  <a:schemeClr val="hlink"/>
                </a:solidFill>
                <a:latin typeface="Calibri" panose="020F0502020204030204" pitchFamily="34" charset="0"/>
                <a:cs typeface="Calibri" panose="020F0502020204030204" pitchFamily="34" charset="0"/>
              </a:rPr>
              <a:t>Dasu</a:t>
            </a:r>
            <a:r>
              <a:rPr lang="en-US" altLang="en-US" sz="1800" dirty="0">
                <a:solidFill>
                  <a:schemeClr val="hlink"/>
                </a:solidFill>
                <a:latin typeface="Calibri" panose="020F0502020204030204" pitchFamily="34" charset="0"/>
                <a:cs typeface="Calibri" panose="020F0502020204030204" pitchFamily="34" charset="0"/>
              </a:rPr>
              <a:t> and T. Johnson.  Exploratory Data Mining and Data Cleaning. John Wiley, 2003</a:t>
            </a:r>
          </a:p>
          <a:p>
            <a:pPr marL="457200" indent="-457200" eaLnBrk="1" hangingPunct="1">
              <a:spcBef>
                <a:spcPts val="600"/>
              </a:spcBef>
            </a:pPr>
            <a:r>
              <a:rPr lang="en-US" altLang="en-US" sz="1800" dirty="0">
                <a:latin typeface="Calibri" panose="020F0502020204030204" pitchFamily="34" charset="0"/>
                <a:cs typeface="Calibri" panose="020F0502020204030204" pitchFamily="34" charset="0"/>
              </a:rPr>
              <a:t>U. Fayyad, G. Grinstein, and A. </a:t>
            </a:r>
            <a:r>
              <a:rPr lang="en-US" altLang="en-US" sz="1800" dirty="0" err="1">
                <a:latin typeface="Calibri" panose="020F0502020204030204" pitchFamily="34" charset="0"/>
                <a:cs typeface="Calibri" panose="020F0502020204030204" pitchFamily="34" charset="0"/>
              </a:rPr>
              <a:t>Wierse</a:t>
            </a:r>
            <a:r>
              <a:rPr lang="en-US" altLang="en-US" sz="1800" dirty="0">
                <a:latin typeface="Calibri" panose="020F0502020204030204" pitchFamily="34" charset="0"/>
                <a:cs typeface="Calibri" panose="020F0502020204030204" pitchFamily="34" charset="0"/>
              </a:rPr>
              <a:t>. Information Visualization in Data Mining and Knowledge Discovery, Morgan Kaufmann, 2001</a:t>
            </a:r>
          </a:p>
          <a:p>
            <a:pPr marL="457200" indent="-457200" eaLnBrk="1" hangingPunct="1">
              <a:spcBef>
                <a:spcPts val="600"/>
              </a:spcBef>
            </a:pPr>
            <a:r>
              <a:rPr lang="en-US" altLang="en-US" sz="1800" dirty="0">
                <a:solidFill>
                  <a:srgbClr val="FF0000"/>
                </a:solidFill>
                <a:latin typeface="Calibri" panose="020F0502020204030204" pitchFamily="34" charset="0"/>
                <a:cs typeface="Calibri" panose="020F0502020204030204" pitchFamily="34" charset="0"/>
              </a:rPr>
              <a:t>L. Kaufman and P. J. </a:t>
            </a:r>
            <a:r>
              <a:rPr lang="en-US" altLang="en-US" sz="1800" dirty="0" err="1">
                <a:solidFill>
                  <a:srgbClr val="FF0000"/>
                </a:solidFill>
                <a:latin typeface="Calibri" panose="020F0502020204030204" pitchFamily="34" charset="0"/>
                <a:cs typeface="Calibri" panose="020F0502020204030204" pitchFamily="34" charset="0"/>
              </a:rPr>
              <a:t>Rousseeuw</a:t>
            </a:r>
            <a:r>
              <a:rPr lang="en-US" altLang="en-US" sz="1800" dirty="0">
                <a:solidFill>
                  <a:srgbClr val="FF0000"/>
                </a:solidFill>
                <a:latin typeface="Calibri" panose="020F0502020204030204" pitchFamily="34" charset="0"/>
                <a:cs typeface="Calibri" panose="020F0502020204030204" pitchFamily="34" charset="0"/>
              </a:rPr>
              <a:t>. Finding Groups in Data: an Introduction to Cluster Analysis. John Wiley &amp; Sons, 1990</a:t>
            </a:r>
            <a:r>
              <a:rPr lang="en-US" altLang="en-US" sz="1800" dirty="0">
                <a:latin typeface="Calibri" panose="020F0502020204030204" pitchFamily="34" charset="0"/>
                <a:cs typeface="Calibri" panose="020F0502020204030204" pitchFamily="34" charset="0"/>
              </a:rPr>
              <a:t>.</a:t>
            </a:r>
            <a:endParaRPr lang="en-US" altLang="en-US" sz="1800" dirty="0">
              <a:solidFill>
                <a:schemeClr val="hlink"/>
              </a:solidFill>
              <a:latin typeface="Calibri" panose="020F0502020204030204" pitchFamily="34" charset="0"/>
              <a:cs typeface="Calibri" panose="020F0502020204030204" pitchFamily="34" charset="0"/>
            </a:endParaRPr>
          </a:p>
          <a:p>
            <a:pPr marL="457200" indent="-457200" eaLnBrk="1" hangingPunct="1">
              <a:spcBef>
                <a:spcPts val="600"/>
              </a:spcBef>
            </a:pPr>
            <a:r>
              <a:rPr lang="en-US" altLang="en-US" sz="1800" dirty="0">
                <a:latin typeface="Calibri" panose="020F0502020204030204" pitchFamily="34" charset="0"/>
                <a:cs typeface="Calibri" panose="020F0502020204030204" pitchFamily="34" charset="0"/>
              </a:rPr>
              <a:t>H. V. Jagadish, et al., Special Issue on Data Reduction Techniques.  Bulletin of the Tech. Committee on Data Eng., 20(4), Dec. 1997</a:t>
            </a:r>
          </a:p>
          <a:p>
            <a:pPr marL="457200" indent="-457200">
              <a:spcBef>
                <a:spcPts val="600"/>
              </a:spcBef>
            </a:pPr>
            <a:r>
              <a:rPr lang="en-US" altLang="en-US" sz="1800" dirty="0">
                <a:latin typeface="Calibri" panose="020F0502020204030204" pitchFamily="34" charset="0"/>
                <a:cs typeface="Calibri" panose="020F0502020204030204" pitchFamily="34" charset="0"/>
              </a:rPr>
              <a:t>D. A. </a:t>
            </a:r>
            <a:r>
              <a:rPr lang="en-US" altLang="en-US" sz="1800" dirty="0" err="1">
                <a:latin typeface="Calibri" panose="020F0502020204030204" pitchFamily="34" charset="0"/>
                <a:cs typeface="Calibri" panose="020F0502020204030204" pitchFamily="34" charset="0"/>
              </a:rPr>
              <a:t>Keim</a:t>
            </a:r>
            <a:r>
              <a:rPr lang="en-US" altLang="en-US" sz="1800" dirty="0">
                <a:latin typeface="Calibri" panose="020F0502020204030204" pitchFamily="34" charset="0"/>
                <a:cs typeface="Calibri" panose="020F0502020204030204" pitchFamily="34" charset="0"/>
              </a:rPr>
              <a:t>. Information visualization and visual data mining, IEEE trans. on Visualization and Computer Graphics, 8(1), 2002</a:t>
            </a:r>
          </a:p>
          <a:p>
            <a:pPr marL="457200" indent="-457200" eaLnBrk="1" hangingPunct="1">
              <a:spcBef>
                <a:spcPts val="600"/>
              </a:spcBef>
            </a:pPr>
            <a:r>
              <a:rPr lang="en-US" altLang="en-US" sz="1800" dirty="0">
                <a:latin typeface="Calibri" panose="020F0502020204030204" pitchFamily="34" charset="0"/>
                <a:cs typeface="Calibri" panose="020F0502020204030204" pitchFamily="34" charset="0"/>
              </a:rPr>
              <a:t>D. Pyle. Data Preparation for Data Mining. Morgan Kaufmann, 1999</a:t>
            </a:r>
          </a:p>
          <a:p>
            <a:pPr marL="457200" indent="-457200" eaLnBrk="1" hangingPunct="1">
              <a:spcBef>
                <a:spcPts val="600"/>
              </a:spcBef>
            </a:pPr>
            <a:r>
              <a:rPr lang="en-US" altLang="en-US" sz="1800" dirty="0">
                <a:latin typeface="Calibri" panose="020F0502020204030204" pitchFamily="34" charset="0"/>
                <a:cs typeface="Calibri" panose="020F0502020204030204" pitchFamily="34" charset="0"/>
              </a:rPr>
              <a:t>S.  Santini and R. Jain,” Similarity measures”, IEEE Trans. on Pattern Analysis and Machine Intelligence, 21(9), 1999</a:t>
            </a:r>
          </a:p>
          <a:p>
            <a:pPr marL="457200" indent="-457200" eaLnBrk="1" hangingPunct="1">
              <a:spcBef>
                <a:spcPts val="600"/>
              </a:spcBef>
            </a:pPr>
            <a:r>
              <a:rPr lang="en-US" altLang="en-US" sz="1800" dirty="0">
                <a:solidFill>
                  <a:srgbClr val="FF0000"/>
                </a:solidFill>
                <a:latin typeface="Calibri" panose="020F0502020204030204" pitchFamily="34" charset="0"/>
                <a:cs typeface="Calibri" panose="020F0502020204030204" pitchFamily="34" charset="0"/>
              </a:rPr>
              <a:t>E. R. Tufte. The Visual Display of Quantitative Information, 2nd ed., Graphics Press, 2001</a:t>
            </a:r>
          </a:p>
          <a:p>
            <a:pPr marL="457200" indent="-457200" eaLnBrk="1" hangingPunct="1">
              <a:spcBef>
                <a:spcPts val="600"/>
              </a:spcBef>
            </a:pPr>
            <a:r>
              <a:rPr lang="en-US" altLang="en-US" sz="1800" dirty="0">
                <a:latin typeface="Calibri" panose="020F0502020204030204" pitchFamily="34" charset="0"/>
                <a:cs typeface="Calibri" panose="020F0502020204030204" pitchFamily="34" charset="0"/>
              </a:rPr>
              <a:t>C. Yu , et al.,  Visual data mining of multimedia data for social and behavioral studies, Information Visualization, 8(1), 2009 </a:t>
            </a:r>
          </a:p>
        </p:txBody>
      </p:sp>
      <p:sp>
        <p:nvSpPr>
          <p:cNvPr id="68612" name="Slide Number Placeholder 5">
            <a:extLst>
              <a:ext uri="{FF2B5EF4-FFF2-40B4-BE49-F238E27FC236}">
                <a16:creationId xmlns:a16="http://schemas.microsoft.com/office/drawing/2014/main" id="{76D11CA2-55A7-F11E-13B1-9FB4990BEE4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1CBA7B7-61C7-4A08-ADA7-2DF6CD73C8D7}" type="slidenum">
              <a:rPr lang="en-US" altLang="en-US" sz="1200"/>
              <a:pPr eaLnBrk="1" hangingPunct="1"/>
              <a:t>111</a:t>
            </a:fld>
            <a:endParaRPr lang="en-US" altLang="en-US"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AE28CB9C-F0A6-16D1-A62B-1B984F927139}"/>
              </a:ext>
            </a:extLst>
          </p:cNvPr>
          <p:cNvSpPr>
            <a:spLocks noGrp="1" noChangeArrowheads="1"/>
          </p:cNvSpPr>
          <p:nvPr>
            <p:ph type="title"/>
          </p:nvPr>
        </p:nvSpPr>
        <p:spPr>
          <a:xfrm>
            <a:off x="1219200" y="152400"/>
            <a:ext cx="7716838" cy="1143000"/>
          </a:xfrm>
        </p:spPr>
        <p:txBody>
          <a:bodyPr/>
          <a:lstStyle/>
          <a:p>
            <a:r>
              <a:rPr lang="en-US" altLang="en-US" dirty="0">
                <a:latin typeface="Times New Roman" panose="02020603050405020304" pitchFamily="18" charset="0"/>
                <a:cs typeface="Times New Roman" panose="02020603050405020304" pitchFamily="18" charset="0"/>
              </a:rPr>
              <a:t>Approaches to classification</a:t>
            </a:r>
          </a:p>
        </p:txBody>
      </p:sp>
      <p:sp>
        <p:nvSpPr>
          <p:cNvPr id="300035" name="Rectangle 3">
            <a:extLst>
              <a:ext uri="{FF2B5EF4-FFF2-40B4-BE49-F238E27FC236}">
                <a16:creationId xmlns:a16="http://schemas.microsoft.com/office/drawing/2014/main" id="{13861B66-302B-D78E-2183-3C8E7315741A}"/>
              </a:ext>
            </a:extLst>
          </p:cNvPr>
          <p:cNvSpPr>
            <a:spLocks noGrp="1" noChangeArrowheads="1"/>
          </p:cNvSpPr>
          <p:nvPr>
            <p:ph type="body" idx="1"/>
          </p:nvPr>
        </p:nvSpPr>
        <p:spPr>
          <a:xfrm>
            <a:off x="381000" y="1524000"/>
            <a:ext cx="8382000" cy="4800600"/>
          </a:xfrm>
        </p:spPr>
        <p:txBody>
          <a:bodyPr/>
          <a:lstStyle/>
          <a:p>
            <a:r>
              <a:rPr lang="en-US" altLang="en-US" sz="2400" dirty="0">
                <a:latin typeface="Times New Roman" panose="02020603050405020304" pitchFamily="18" charset="0"/>
                <a:cs typeface="Times New Roman" panose="02020603050405020304" pitchFamily="18" charset="0"/>
              </a:rPr>
              <a:t>Decision tree</a:t>
            </a:r>
          </a:p>
          <a:p>
            <a:r>
              <a:rPr lang="en-US" altLang="en-US" sz="2400" dirty="0">
                <a:latin typeface="Times New Roman" panose="02020603050405020304" pitchFamily="18" charset="0"/>
                <a:cs typeface="Times New Roman" panose="02020603050405020304" pitchFamily="18" charset="0"/>
              </a:rPr>
              <a:t>Bayesian Classification</a:t>
            </a:r>
          </a:p>
          <a:p>
            <a:r>
              <a:rPr lang="en-US" altLang="en-US" sz="2400" dirty="0">
                <a:latin typeface="Times New Roman" panose="02020603050405020304" pitchFamily="18" charset="0"/>
                <a:cs typeface="Times New Roman" panose="02020603050405020304" pitchFamily="18" charset="0"/>
              </a:rPr>
              <a:t>Neural networks</a:t>
            </a:r>
          </a:p>
          <a:p>
            <a:r>
              <a:rPr lang="en-US" altLang="en-US" sz="2400" dirty="0">
                <a:latin typeface="Times New Roman" panose="02020603050405020304" pitchFamily="18" charset="0"/>
                <a:cs typeface="Times New Roman" panose="02020603050405020304" pitchFamily="18" charset="0"/>
              </a:rPr>
              <a:t>Association based classification</a:t>
            </a:r>
          </a:p>
          <a:p>
            <a:r>
              <a:rPr lang="en-US" altLang="en-US" sz="2400" dirty="0">
                <a:latin typeface="Times New Roman" panose="02020603050405020304" pitchFamily="18" charset="0"/>
                <a:cs typeface="Times New Roman" panose="02020603050405020304" pitchFamily="18" charset="0"/>
              </a:rPr>
              <a:t>k-nearest neighbor classifier</a:t>
            </a:r>
            <a:r>
              <a:rPr lang="en-US" altLang="en-US" sz="2400" dirty="0">
                <a:solidFill>
                  <a:srgbClr val="FF0066"/>
                </a:solidFill>
                <a:latin typeface="Times New Roman" panose="02020603050405020304" pitchFamily="18" charset="0"/>
                <a:cs typeface="Times New Roman" panose="02020603050405020304" pitchFamily="18" charset="0"/>
              </a:rPr>
              <a:t> </a:t>
            </a:r>
          </a:p>
          <a:p>
            <a:pPr>
              <a:lnSpc>
                <a:spcPct val="110000"/>
              </a:lnSpc>
            </a:pPr>
            <a:r>
              <a:rPr lang="en-US" altLang="en-US" sz="2400" dirty="0">
                <a:latin typeface="Times New Roman" panose="02020603050405020304" pitchFamily="18" charset="0"/>
                <a:cs typeface="Times New Roman" panose="02020603050405020304" pitchFamily="18" charset="0"/>
              </a:rPr>
              <a:t>Case-based reasoning</a:t>
            </a:r>
            <a:endParaRPr lang="en-US" altLang="en-US" sz="2400" dirty="0">
              <a:solidFill>
                <a:srgbClr val="FF0066"/>
              </a:solidFill>
              <a:latin typeface="Times New Roman" panose="02020603050405020304" pitchFamily="18" charset="0"/>
              <a:cs typeface="Times New Roman" panose="02020603050405020304" pitchFamily="18" charset="0"/>
            </a:endParaRPr>
          </a:p>
          <a:p>
            <a:pPr>
              <a:lnSpc>
                <a:spcPct val="110000"/>
              </a:lnSpc>
            </a:pPr>
            <a:r>
              <a:rPr lang="en-US" altLang="en-US" sz="2400" dirty="0">
                <a:latin typeface="Times New Roman" panose="02020603050405020304" pitchFamily="18" charset="0"/>
                <a:cs typeface="Times New Roman" panose="02020603050405020304" pitchFamily="18" charset="0"/>
              </a:rPr>
              <a:t>Genetic algorithm</a:t>
            </a:r>
          </a:p>
          <a:p>
            <a:pPr>
              <a:lnSpc>
                <a:spcPct val="110000"/>
              </a:lnSpc>
            </a:pPr>
            <a:r>
              <a:rPr lang="en-US" altLang="en-US" sz="2400" dirty="0">
                <a:latin typeface="Times New Roman" panose="02020603050405020304" pitchFamily="18" charset="0"/>
                <a:cs typeface="Times New Roman" panose="02020603050405020304" pitchFamily="18" charset="0"/>
              </a:rPr>
              <a:t>Rough set approach</a:t>
            </a:r>
          </a:p>
          <a:p>
            <a:pPr>
              <a:lnSpc>
                <a:spcPct val="110000"/>
              </a:lnSpc>
            </a:pPr>
            <a:r>
              <a:rPr lang="en-US" altLang="en-US" sz="2400" dirty="0">
                <a:latin typeface="Times New Roman" panose="02020603050405020304" pitchFamily="18" charset="0"/>
                <a:cs typeface="Times New Roman" panose="02020603050405020304" pitchFamily="18" charset="0"/>
              </a:rPr>
              <a:t>Fuzzy set approaches</a:t>
            </a:r>
          </a:p>
        </p:txBody>
      </p:sp>
    </p:spTree>
    <p:extLst>
      <p:ext uri="{BB962C8B-B14F-4D97-AF65-F5344CB8AC3E}">
        <p14:creationId xmlns:p14="http://schemas.microsoft.com/office/powerpoint/2010/main" val="2389423655"/>
      </p:ext>
    </p:extLst>
  </p:cSld>
  <p:clrMapOvr>
    <a:masterClrMapping/>
  </p:clrMapOvr>
  <p:transition>
    <p:check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a:extLst>
              <a:ext uri="{FF2B5EF4-FFF2-40B4-BE49-F238E27FC236}">
                <a16:creationId xmlns:a16="http://schemas.microsoft.com/office/drawing/2014/main" id="{0486E262-AA69-BABD-E237-D5A868FE9F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A11BEFBF-3DC6-4200-A40E-E4CC24CE2699}" type="slidenum">
              <a:rPr lang="en-US" altLang="en-US" sz="1400" smtClean="0"/>
              <a:pPr>
                <a:lnSpc>
                  <a:spcPct val="100000"/>
                </a:lnSpc>
                <a:spcBef>
                  <a:spcPct val="0"/>
                </a:spcBef>
                <a:buClrTx/>
                <a:buSzTx/>
                <a:buFontTx/>
                <a:buNone/>
              </a:pPr>
              <a:t>13</a:t>
            </a:fld>
            <a:endParaRPr lang="en-US" altLang="en-US" sz="1400"/>
          </a:p>
        </p:txBody>
      </p:sp>
      <p:sp>
        <p:nvSpPr>
          <p:cNvPr id="61443" name="Rectangle 2">
            <a:extLst>
              <a:ext uri="{FF2B5EF4-FFF2-40B4-BE49-F238E27FC236}">
                <a16:creationId xmlns:a16="http://schemas.microsoft.com/office/drawing/2014/main" id="{C3CCDDF6-60B8-2717-A594-2EDD1E8E5B31}"/>
              </a:ext>
            </a:extLst>
          </p:cNvPr>
          <p:cNvSpPr>
            <a:spLocks noGrp="1" noChangeArrowheads="1"/>
          </p:cNvSpPr>
          <p:nvPr>
            <p:ph type="title"/>
          </p:nvPr>
        </p:nvSpPr>
        <p:spPr>
          <a:xfrm>
            <a:off x="304800" y="301375"/>
            <a:ext cx="8991600" cy="635000"/>
          </a:xfrm>
          <a:noFill/>
        </p:spPr>
        <p:txBody>
          <a:bodyPr lIns="92075" tIns="46038" rIns="92075" bIns="46038" anchor="ctr"/>
          <a:lstStyle/>
          <a:p>
            <a:pPr eaLnBrk="1" hangingPunct="1"/>
            <a:r>
              <a:rPr lang="en-US" altLang="en-US" sz="3200" dirty="0">
                <a:latin typeface="Times New Roman" panose="02020603050405020304" pitchFamily="18" charset="0"/>
                <a:cs typeface="Times New Roman" panose="02020603050405020304" pitchFamily="18" charset="0"/>
              </a:rPr>
              <a:t>Data Mining Function: (4) Cluster Analysis</a:t>
            </a:r>
          </a:p>
        </p:txBody>
      </p:sp>
      <p:sp>
        <p:nvSpPr>
          <p:cNvPr id="61444" name="Rectangle 3">
            <a:extLst>
              <a:ext uri="{FF2B5EF4-FFF2-40B4-BE49-F238E27FC236}">
                <a16:creationId xmlns:a16="http://schemas.microsoft.com/office/drawing/2014/main" id="{D5F95AF5-7194-627F-CB4A-6ADBE1570B80}"/>
              </a:ext>
            </a:extLst>
          </p:cNvPr>
          <p:cNvSpPr>
            <a:spLocks noGrp="1" noChangeArrowheads="1"/>
          </p:cNvSpPr>
          <p:nvPr>
            <p:ph type="body" idx="1"/>
          </p:nvPr>
        </p:nvSpPr>
        <p:spPr>
          <a:xfrm>
            <a:off x="304800" y="1335640"/>
            <a:ext cx="8534400" cy="5217560"/>
          </a:xfrm>
          <a:noFill/>
        </p:spPr>
        <p:txBody>
          <a:bodyPr lIns="92075" tIns="46038" rIns="92075" bIns="46038"/>
          <a:lstStyle/>
          <a:p>
            <a:pPr eaLnBrk="1" hangingPunct="1">
              <a:lnSpc>
                <a:spcPct val="110000"/>
              </a:lnSpc>
            </a:pPr>
            <a:r>
              <a:rPr lang="en-US" altLang="en-US" sz="2400" dirty="0">
                <a:latin typeface="Times New Roman" panose="02020603050405020304" pitchFamily="18" charset="0"/>
                <a:cs typeface="Times New Roman" panose="02020603050405020304" pitchFamily="18" charset="0"/>
              </a:rPr>
              <a:t>Unsupervised learning (i.e., Class label is unknown)</a:t>
            </a:r>
          </a:p>
          <a:p>
            <a:pPr eaLnBrk="1" hangingPunct="1">
              <a:lnSpc>
                <a:spcPct val="110000"/>
              </a:lnSpc>
            </a:pPr>
            <a:r>
              <a:rPr lang="en-US" altLang="en-US" sz="2400" dirty="0">
                <a:latin typeface="Times New Roman" panose="02020603050405020304" pitchFamily="18" charset="0"/>
                <a:cs typeface="Times New Roman" panose="02020603050405020304" pitchFamily="18" charset="0"/>
              </a:rPr>
              <a:t>Group data to form new categories (i.e., clusters), e.g., cluster houses to find distribution patterns</a:t>
            </a:r>
          </a:p>
          <a:p>
            <a:pPr eaLnBrk="1" hangingPunct="1">
              <a:lnSpc>
                <a:spcPct val="110000"/>
              </a:lnSpc>
            </a:pPr>
            <a:r>
              <a:rPr lang="en-US" altLang="en-US" sz="2400" dirty="0">
                <a:latin typeface="Times New Roman" panose="02020603050405020304" pitchFamily="18" charset="0"/>
                <a:cs typeface="Times New Roman" panose="02020603050405020304" pitchFamily="18" charset="0"/>
              </a:rPr>
              <a:t>Principle: Maximizing intra-class similarity &amp; minimizing interclass similarity</a:t>
            </a:r>
          </a:p>
          <a:p>
            <a:pPr eaLnBrk="1" hangingPunct="1">
              <a:lnSpc>
                <a:spcPct val="110000"/>
              </a:lnSpc>
            </a:pPr>
            <a:r>
              <a:rPr lang="en-US" altLang="en-US" sz="2400" dirty="0">
                <a:latin typeface="Times New Roman" panose="02020603050405020304" pitchFamily="18" charset="0"/>
                <a:cs typeface="Times New Roman" panose="02020603050405020304" pitchFamily="18" charset="0"/>
              </a:rPr>
              <a:t>Many methods and applications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F4F6250F-4765-F85A-AF07-60309D1EAFBF}"/>
              </a:ext>
            </a:extLst>
          </p:cNvPr>
          <p:cNvSpPr>
            <a:spLocks noGrp="1" noChangeArrowheads="1"/>
          </p:cNvSpPr>
          <p:nvPr>
            <p:ph type="title"/>
          </p:nvPr>
        </p:nvSpPr>
        <p:spPr>
          <a:xfrm>
            <a:off x="1066800" y="304800"/>
            <a:ext cx="7086600" cy="685800"/>
          </a:xfrm>
          <a:noFill/>
          <a:ln/>
        </p:spPr>
        <p:txBody>
          <a:bodyPr lIns="92075" tIns="46038" rIns="92075" bIns="46038"/>
          <a:lstStyle/>
          <a:p>
            <a:r>
              <a:rPr lang="en-US" altLang="en-US" sz="4000" dirty="0">
                <a:latin typeface="Times New Roman" panose="02020603050405020304" pitchFamily="18" charset="0"/>
                <a:cs typeface="Times New Roman" panose="02020603050405020304" pitchFamily="18" charset="0"/>
              </a:rPr>
              <a:t>Major Clustering Approaches</a:t>
            </a:r>
            <a:endParaRPr lang="en-US" altLang="en-US" dirty="0">
              <a:latin typeface="Times New Roman" panose="02020603050405020304" pitchFamily="18" charset="0"/>
              <a:cs typeface="Times New Roman" panose="02020603050405020304" pitchFamily="18" charset="0"/>
            </a:endParaRPr>
          </a:p>
        </p:txBody>
      </p:sp>
      <p:sp>
        <p:nvSpPr>
          <p:cNvPr id="320515" name="Rectangle 3">
            <a:extLst>
              <a:ext uri="{FF2B5EF4-FFF2-40B4-BE49-F238E27FC236}">
                <a16:creationId xmlns:a16="http://schemas.microsoft.com/office/drawing/2014/main" id="{5DD96EF7-0CD0-8205-95E8-C8130E310422}"/>
              </a:ext>
            </a:extLst>
          </p:cNvPr>
          <p:cNvSpPr>
            <a:spLocks noGrp="1" noChangeArrowheads="1"/>
          </p:cNvSpPr>
          <p:nvPr>
            <p:ph type="body" idx="1"/>
          </p:nvPr>
        </p:nvSpPr>
        <p:spPr>
          <a:xfrm>
            <a:off x="304800" y="1143000"/>
            <a:ext cx="8534400" cy="5105400"/>
          </a:xfrm>
          <a:noFill/>
          <a:ln/>
        </p:spPr>
        <p:txBody>
          <a:bodyPr lIns="92075" tIns="46038" rIns="92075" bIns="46038"/>
          <a:lstStyle/>
          <a:p>
            <a:pPr>
              <a:lnSpc>
                <a:spcPct val="130000"/>
              </a:lnSpc>
            </a:pPr>
            <a:r>
              <a:rPr lang="en-US" altLang="en-US" sz="2400" u="sng" dirty="0">
                <a:latin typeface="Times New Roman" panose="02020603050405020304" pitchFamily="18" charset="0"/>
                <a:cs typeface="Times New Roman" panose="02020603050405020304" pitchFamily="18" charset="0"/>
              </a:rPr>
              <a:t>Partitioning algorithms</a:t>
            </a:r>
            <a:r>
              <a:rPr lang="en-US" altLang="en-US" sz="2400" dirty="0">
                <a:latin typeface="Times New Roman" panose="02020603050405020304" pitchFamily="18" charset="0"/>
                <a:cs typeface="Times New Roman" panose="02020603050405020304" pitchFamily="18" charset="0"/>
              </a:rPr>
              <a:t>: Construct various partitions and then evaluate them by some criterion</a:t>
            </a:r>
          </a:p>
          <a:p>
            <a:pPr>
              <a:lnSpc>
                <a:spcPct val="130000"/>
              </a:lnSpc>
            </a:pPr>
            <a:r>
              <a:rPr lang="en-US" altLang="en-US" sz="2400" u="sng" dirty="0">
                <a:latin typeface="Times New Roman" panose="02020603050405020304" pitchFamily="18" charset="0"/>
                <a:cs typeface="Times New Roman" panose="02020603050405020304" pitchFamily="18" charset="0"/>
              </a:rPr>
              <a:t>Hierarchy algorithms</a:t>
            </a:r>
            <a:r>
              <a:rPr lang="en-US" altLang="en-US" sz="2400" dirty="0">
                <a:latin typeface="Times New Roman" panose="02020603050405020304" pitchFamily="18" charset="0"/>
                <a:cs typeface="Times New Roman" panose="02020603050405020304" pitchFamily="18" charset="0"/>
              </a:rPr>
              <a:t>: Create a hierarchical decomposition of the set of data (or objects) using some criterion</a:t>
            </a:r>
          </a:p>
          <a:p>
            <a:pPr>
              <a:lnSpc>
                <a:spcPct val="130000"/>
              </a:lnSpc>
            </a:pPr>
            <a:r>
              <a:rPr lang="en-US" altLang="en-US" sz="2400" u="sng" dirty="0">
                <a:latin typeface="Times New Roman" panose="02020603050405020304" pitchFamily="18" charset="0"/>
                <a:cs typeface="Times New Roman" panose="02020603050405020304" pitchFamily="18" charset="0"/>
              </a:rPr>
              <a:t>Density-based</a:t>
            </a:r>
            <a:r>
              <a:rPr lang="en-US" altLang="en-US" sz="2400" dirty="0">
                <a:latin typeface="Times New Roman" panose="02020603050405020304" pitchFamily="18" charset="0"/>
                <a:cs typeface="Times New Roman" panose="02020603050405020304" pitchFamily="18" charset="0"/>
              </a:rPr>
              <a:t>: based on connectivity and density functions</a:t>
            </a:r>
          </a:p>
          <a:p>
            <a:pPr>
              <a:lnSpc>
                <a:spcPct val="130000"/>
              </a:lnSpc>
            </a:pPr>
            <a:r>
              <a:rPr lang="en-US" altLang="en-US" sz="2400" u="sng" dirty="0">
                <a:latin typeface="Times New Roman" panose="02020603050405020304" pitchFamily="18" charset="0"/>
                <a:cs typeface="Times New Roman" panose="02020603050405020304" pitchFamily="18" charset="0"/>
              </a:rPr>
              <a:t>Grid-based</a:t>
            </a:r>
            <a:r>
              <a:rPr lang="en-US" altLang="en-US" sz="2400" dirty="0">
                <a:latin typeface="Times New Roman" panose="02020603050405020304" pitchFamily="18" charset="0"/>
                <a:cs typeface="Times New Roman" panose="02020603050405020304" pitchFamily="18" charset="0"/>
              </a:rPr>
              <a:t>: based on a multiple-level granularity structure</a:t>
            </a:r>
            <a:endParaRPr lang="en-US" altLang="en-US" sz="2400" b="1" dirty="0">
              <a:latin typeface="Times New Roman" panose="02020603050405020304" pitchFamily="18" charset="0"/>
              <a:cs typeface="Times New Roman" panose="02020603050405020304" pitchFamily="18" charset="0"/>
            </a:endParaRPr>
          </a:p>
          <a:p>
            <a:pPr>
              <a:lnSpc>
                <a:spcPct val="130000"/>
              </a:lnSpc>
            </a:pPr>
            <a:r>
              <a:rPr lang="en-US" altLang="en-US" sz="2400" u="sng" dirty="0">
                <a:latin typeface="Times New Roman" panose="02020603050405020304" pitchFamily="18" charset="0"/>
                <a:cs typeface="Times New Roman" panose="02020603050405020304" pitchFamily="18" charset="0"/>
              </a:rPr>
              <a:t>Model-based</a:t>
            </a:r>
            <a:r>
              <a:rPr lang="en-US" altLang="en-US" sz="2400" dirty="0">
                <a:latin typeface="Times New Roman" panose="02020603050405020304" pitchFamily="18" charset="0"/>
                <a:cs typeface="Times New Roman" panose="02020603050405020304" pitchFamily="18" charset="0"/>
              </a:rPr>
              <a:t>: A model is hypothesized for each of the clusters and the idea is to find the best fit of that model to each other</a:t>
            </a: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980998"/>
      </p:ext>
    </p:extLst>
  </p:cSld>
  <p:clrMapOvr>
    <a:masterClrMapping/>
  </p:clrMapOvr>
  <p:transition>
    <p:strips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a:extLst>
              <a:ext uri="{FF2B5EF4-FFF2-40B4-BE49-F238E27FC236}">
                <a16:creationId xmlns:a16="http://schemas.microsoft.com/office/drawing/2014/main" id="{0C4368C4-3028-79BA-3761-2423BA3349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2DE68600-8A9B-4529-829B-1B8CFD80AB44}" type="slidenum">
              <a:rPr lang="en-US" altLang="en-US" sz="1400" smtClean="0"/>
              <a:pPr>
                <a:lnSpc>
                  <a:spcPct val="100000"/>
                </a:lnSpc>
                <a:spcBef>
                  <a:spcPct val="0"/>
                </a:spcBef>
                <a:buClrTx/>
                <a:buSzTx/>
                <a:buFontTx/>
                <a:buNone/>
              </a:pPr>
              <a:t>15</a:t>
            </a:fld>
            <a:endParaRPr lang="en-US" altLang="en-US" sz="1400"/>
          </a:p>
        </p:txBody>
      </p:sp>
      <p:sp>
        <p:nvSpPr>
          <p:cNvPr id="63491" name="Rectangle 2">
            <a:extLst>
              <a:ext uri="{FF2B5EF4-FFF2-40B4-BE49-F238E27FC236}">
                <a16:creationId xmlns:a16="http://schemas.microsoft.com/office/drawing/2014/main" id="{5B9635BF-0489-DDF3-90EA-FA68757399BE}"/>
              </a:ext>
            </a:extLst>
          </p:cNvPr>
          <p:cNvSpPr>
            <a:spLocks noGrp="1" noChangeArrowheads="1"/>
          </p:cNvSpPr>
          <p:nvPr>
            <p:ph type="title"/>
          </p:nvPr>
        </p:nvSpPr>
        <p:spPr>
          <a:xfrm>
            <a:off x="945222" y="304800"/>
            <a:ext cx="8046378" cy="635000"/>
          </a:xfrm>
          <a:noFill/>
        </p:spPr>
        <p:txBody>
          <a:bodyPr lIns="92075" tIns="46038" rIns="92075" bIns="46038" anchor="ctr"/>
          <a:lstStyle/>
          <a:p>
            <a:pPr eaLnBrk="1" hangingPunct="1"/>
            <a:r>
              <a:rPr lang="en-US" altLang="en-US" sz="3200" dirty="0">
                <a:latin typeface="Times New Roman" panose="02020603050405020304" pitchFamily="18" charset="0"/>
                <a:cs typeface="Times New Roman" panose="02020603050405020304" pitchFamily="18" charset="0"/>
              </a:rPr>
              <a:t>Data Mining Function: (5) Outlier Analysis</a:t>
            </a:r>
          </a:p>
        </p:txBody>
      </p:sp>
      <p:sp>
        <p:nvSpPr>
          <p:cNvPr id="63492" name="Rectangle 3">
            <a:extLst>
              <a:ext uri="{FF2B5EF4-FFF2-40B4-BE49-F238E27FC236}">
                <a16:creationId xmlns:a16="http://schemas.microsoft.com/office/drawing/2014/main" id="{73F6A663-6243-0B02-2350-70749EE149C7}"/>
              </a:ext>
            </a:extLst>
          </p:cNvPr>
          <p:cNvSpPr>
            <a:spLocks noGrp="1" noChangeArrowheads="1"/>
          </p:cNvSpPr>
          <p:nvPr>
            <p:ph type="body" idx="1"/>
          </p:nvPr>
        </p:nvSpPr>
        <p:spPr>
          <a:xfrm>
            <a:off x="304800" y="1295400"/>
            <a:ext cx="8534400" cy="5257800"/>
          </a:xfrm>
          <a:noFill/>
        </p:spPr>
        <p:txBody>
          <a:bodyPr lIns="92075" tIns="46038" rIns="92075" bIns="46038"/>
          <a:lstStyle/>
          <a:p>
            <a:pPr eaLnBrk="1" hangingPunct="1">
              <a:lnSpc>
                <a:spcPct val="110000"/>
              </a:lnSpc>
            </a:pPr>
            <a:r>
              <a:rPr lang="en-US" altLang="en-US" sz="2000" dirty="0">
                <a:latin typeface="Times New Roman" panose="02020603050405020304" pitchFamily="18" charset="0"/>
                <a:cs typeface="Times New Roman" panose="02020603050405020304" pitchFamily="18" charset="0"/>
              </a:rPr>
              <a:t>Outlier analysis</a:t>
            </a:r>
          </a:p>
          <a:p>
            <a:pPr lvl="1" eaLnBrk="1" hangingPunct="1">
              <a:lnSpc>
                <a:spcPct val="110000"/>
              </a:lnSpc>
            </a:pPr>
            <a:r>
              <a:rPr lang="en-US" altLang="en-US" sz="2000" dirty="0">
                <a:latin typeface="Times New Roman" panose="02020603050405020304" pitchFamily="18" charset="0"/>
                <a:cs typeface="Times New Roman" panose="02020603050405020304" pitchFamily="18" charset="0"/>
              </a:rPr>
              <a:t>Outlier: A data object that does not comply with the general behavior of the data</a:t>
            </a:r>
          </a:p>
          <a:p>
            <a:pPr lvl="1" eaLnBrk="1" hangingPunct="1">
              <a:lnSpc>
                <a:spcPct val="110000"/>
              </a:lnSpc>
            </a:pPr>
            <a:r>
              <a:rPr lang="en-US" altLang="en-US" sz="2000" dirty="0">
                <a:latin typeface="Times New Roman" panose="02020603050405020304" pitchFamily="18" charset="0"/>
                <a:cs typeface="Times New Roman" panose="02020603050405020304" pitchFamily="18" charset="0"/>
              </a:rPr>
              <a:t>Noise or exception? ― One person’s garbage could be another person’s treasure</a:t>
            </a:r>
          </a:p>
          <a:p>
            <a:pPr lvl="1" eaLnBrk="1" hangingPunct="1">
              <a:lnSpc>
                <a:spcPct val="110000"/>
              </a:lnSpc>
            </a:pPr>
            <a:r>
              <a:rPr lang="en-US" altLang="en-US" sz="2000" dirty="0">
                <a:latin typeface="Times New Roman" panose="02020603050405020304" pitchFamily="18" charset="0"/>
                <a:cs typeface="Times New Roman" panose="02020603050405020304" pitchFamily="18" charset="0"/>
              </a:rPr>
              <a:t>Methods: by product of clustering or regression analysis, …</a:t>
            </a:r>
          </a:p>
          <a:p>
            <a:pPr lvl="1" eaLnBrk="1" hangingPunct="1">
              <a:lnSpc>
                <a:spcPct val="110000"/>
              </a:lnSpc>
            </a:pPr>
            <a:r>
              <a:rPr lang="en-US" altLang="en-US" sz="2000" dirty="0">
                <a:latin typeface="Times New Roman" panose="02020603050405020304" pitchFamily="18" charset="0"/>
                <a:cs typeface="Times New Roman" panose="02020603050405020304" pitchFamily="18" charset="0"/>
              </a:rPr>
              <a:t>Useful in fraud detection, rare events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a:extLst>
              <a:ext uri="{FF2B5EF4-FFF2-40B4-BE49-F238E27FC236}">
                <a16:creationId xmlns:a16="http://schemas.microsoft.com/office/drawing/2014/main" id="{DDF17653-5C71-C867-0E37-86C93D672A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F09DA349-23D4-4B93-A720-34A24542C978}" type="slidenum">
              <a:rPr lang="en-US" altLang="en-US" sz="1400" smtClean="0"/>
              <a:pPr>
                <a:lnSpc>
                  <a:spcPct val="100000"/>
                </a:lnSpc>
                <a:spcBef>
                  <a:spcPct val="0"/>
                </a:spcBef>
                <a:buClrTx/>
                <a:buSzTx/>
                <a:buFontTx/>
                <a:buNone/>
              </a:pPr>
              <a:t>16</a:t>
            </a:fld>
            <a:endParaRPr lang="en-US" altLang="en-US" sz="1400"/>
          </a:p>
        </p:txBody>
      </p:sp>
      <p:sp>
        <p:nvSpPr>
          <p:cNvPr id="65539" name="Rectangle 2">
            <a:extLst>
              <a:ext uri="{FF2B5EF4-FFF2-40B4-BE49-F238E27FC236}">
                <a16:creationId xmlns:a16="http://schemas.microsoft.com/office/drawing/2014/main" id="{1B8B71BA-782E-F3BB-EC38-9C12FEE0CEA5}"/>
              </a:ext>
            </a:extLst>
          </p:cNvPr>
          <p:cNvSpPr>
            <a:spLocks noGrp="1" noChangeArrowheads="1"/>
          </p:cNvSpPr>
          <p:nvPr>
            <p:ph type="title"/>
          </p:nvPr>
        </p:nvSpPr>
        <p:spPr>
          <a:xfrm>
            <a:off x="0" y="152400"/>
            <a:ext cx="8991600" cy="914400"/>
          </a:xfrm>
          <a:noFill/>
        </p:spPr>
        <p:txBody>
          <a:bodyPr lIns="92075" tIns="46038" rIns="92075" bIns="46038" anchor="ctr">
            <a:normAutofit fontScale="90000"/>
          </a:bodyPr>
          <a:lstStyle/>
          <a:p>
            <a:pPr algn="ctr" eaLnBrk="1" hangingPunct="1"/>
            <a:r>
              <a:rPr lang="en-US" altLang="en-US" sz="3200" dirty="0">
                <a:latin typeface="Times New Roman" panose="02020603050405020304" pitchFamily="18" charset="0"/>
                <a:cs typeface="Times New Roman" panose="02020603050405020304" pitchFamily="18" charset="0"/>
              </a:rPr>
              <a:t>Time and Ordering: Sequential Pattern, </a:t>
            </a:r>
            <a:br>
              <a:rPr lang="en-US" altLang="en-US" sz="3200" dirty="0">
                <a:latin typeface="Times New Roman" panose="02020603050405020304" pitchFamily="18" charset="0"/>
                <a:cs typeface="Times New Roman" panose="02020603050405020304" pitchFamily="18" charset="0"/>
              </a:rPr>
            </a:br>
            <a:r>
              <a:rPr lang="en-US" altLang="en-US" sz="3200" dirty="0">
                <a:latin typeface="Times New Roman" panose="02020603050405020304" pitchFamily="18" charset="0"/>
                <a:cs typeface="Times New Roman" panose="02020603050405020304" pitchFamily="18" charset="0"/>
              </a:rPr>
              <a:t>Trend and Evolution Analysis</a:t>
            </a:r>
          </a:p>
        </p:txBody>
      </p:sp>
      <p:sp>
        <p:nvSpPr>
          <p:cNvPr id="65540" name="Rectangle 3">
            <a:extLst>
              <a:ext uri="{FF2B5EF4-FFF2-40B4-BE49-F238E27FC236}">
                <a16:creationId xmlns:a16="http://schemas.microsoft.com/office/drawing/2014/main" id="{F66B5B17-3A33-2892-DBDE-7355E002BC24}"/>
              </a:ext>
            </a:extLst>
          </p:cNvPr>
          <p:cNvSpPr>
            <a:spLocks noGrp="1" noChangeArrowheads="1"/>
          </p:cNvSpPr>
          <p:nvPr>
            <p:ph type="body" idx="1"/>
          </p:nvPr>
        </p:nvSpPr>
        <p:spPr>
          <a:xfrm>
            <a:off x="304800" y="1371600"/>
            <a:ext cx="8534400" cy="4953000"/>
          </a:xfrm>
          <a:noFill/>
        </p:spPr>
        <p:txBody>
          <a:bodyPr lIns="92075" tIns="46038" rIns="92075" bIns="46038"/>
          <a:lstStyle/>
          <a:p>
            <a:pPr eaLnBrk="1" hangingPunct="1">
              <a:lnSpc>
                <a:spcPct val="100000"/>
              </a:lnSpc>
            </a:pPr>
            <a:r>
              <a:rPr lang="en-US" altLang="en-US" sz="2400" dirty="0"/>
              <a:t>Sequence, trend and evolution analysis</a:t>
            </a:r>
          </a:p>
          <a:p>
            <a:pPr lvl="1" eaLnBrk="1" hangingPunct="1">
              <a:lnSpc>
                <a:spcPct val="100000"/>
              </a:lnSpc>
            </a:pPr>
            <a:r>
              <a:rPr lang="en-US" altLang="en-US" dirty="0"/>
              <a:t>Trend, time-series, and deviation analysis: e.g., regression and value prediction</a:t>
            </a:r>
          </a:p>
          <a:p>
            <a:pPr lvl="1" eaLnBrk="1" hangingPunct="1">
              <a:lnSpc>
                <a:spcPct val="100000"/>
              </a:lnSpc>
            </a:pPr>
            <a:r>
              <a:rPr lang="en-US" altLang="en-US" dirty="0"/>
              <a:t>Sequential pattern mining</a:t>
            </a:r>
          </a:p>
          <a:p>
            <a:pPr lvl="2" eaLnBrk="1" hangingPunct="1">
              <a:lnSpc>
                <a:spcPct val="100000"/>
              </a:lnSpc>
            </a:pPr>
            <a:r>
              <a:rPr lang="en-US" altLang="en-US" dirty="0"/>
              <a:t>e.g., first buy digital camera, then buy </a:t>
            </a:r>
            <a:r>
              <a:rPr lang="en-US" altLang="en-US" dirty="0">
                <a:sym typeface="Wingdings" panose="05000000000000000000" pitchFamily="2" charset="2"/>
              </a:rPr>
              <a:t>large SD memory cards</a:t>
            </a:r>
            <a:endParaRPr lang="en-US" altLang="en-US" dirty="0"/>
          </a:p>
          <a:p>
            <a:pPr lvl="1" eaLnBrk="1" hangingPunct="1">
              <a:lnSpc>
                <a:spcPct val="100000"/>
              </a:lnSpc>
            </a:pPr>
            <a:r>
              <a:rPr lang="en-US" altLang="en-US" dirty="0"/>
              <a:t>Periodicity analysis</a:t>
            </a:r>
          </a:p>
          <a:p>
            <a:pPr lvl="1" eaLnBrk="1" hangingPunct="1">
              <a:lnSpc>
                <a:spcPct val="100000"/>
              </a:lnSpc>
            </a:pPr>
            <a:r>
              <a:rPr lang="en-US" altLang="en-US" dirty="0"/>
              <a:t>Motifs and biological sequence analysis</a:t>
            </a:r>
          </a:p>
          <a:p>
            <a:pPr lvl="2" eaLnBrk="1" hangingPunct="1">
              <a:lnSpc>
                <a:spcPct val="100000"/>
              </a:lnSpc>
            </a:pPr>
            <a:r>
              <a:rPr lang="en-US" altLang="en-US" dirty="0"/>
              <a:t>Approximate and consecutive motifs</a:t>
            </a:r>
          </a:p>
          <a:p>
            <a:pPr lvl="1" eaLnBrk="1" hangingPunct="1">
              <a:lnSpc>
                <a:spcPct val="100000"/>
              </a:lnSpc>
            </a:pPr>
            <a:r>
              <a:rPr lang="en-US" altLang="en-US" dirty="0"/>
              <a:t>Similarity-based analysis</a:t>
            </a:r>
          </a:p>
          <a:p>
            <a:pPr eaLnBrk="1" hangingPunct="1">
              <a:lnSpc>
                <a:spcPct val="100000"/>
              </a:lnSpc>
            </a:pPr>
            <a:r>
              <a:rPr lang="en-US" altLang="en-US" sz="2400" dirty="0"/>
              <a:t>Mining data streams</a:t>
            </a:r>
          </a:p>
          <a:p>
            <a:pPr lvl="1" eaLnBrk="1" hangingPunct="1">
              <a:lnSpc>
                <a:spcPct val="100000"/>
              </a:lnSpc>
            </a:pPr>
            <a:r>
              <a:rPr lang="en-US" altLang="en-US" dirty="0"/>
              <a:t>Ordered, time-varying, potentially infinite, data streams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a:extLst>
              <a:ext uri="{FF2B5EF4-FFF2-40B4-BE49-F238E27FC236}">
                <a16:creationId xmlns:a16="http://schemas.microsoft.com/office/drawing/2014/main" id="{FA2C735F-32B1-BE99-E12B-C8D66B3510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4F259C5C-B7F3-42E4-B438-9FEF9EA6103B}" type="slidenum">
              <a:rPr lang="en-US" altLang="en-US" sz="1400" smtClean="0"/>
              <a:pPr>
                <a:lnSpc>
                  <a:spcPct val="100000"/>
                </a:lnSpc>
                <a:spcBef>
                  <a:spcPct val="0"/>
                </a:spcBef>
                <a:buClrTx/>
                <a:buSzTx/>
                <a:buFontTx/>
                <a:buNone/>
              </a:pPr>
              <a:t>17</a:t>
            </a:fld>
            <a:endParaRPr lang="en-US" altLang="en-US" sz="1400"/>
          </a:p>
        </p:txBody>
      </p:sp>
      <p:sp>
        <p:nvSpPr>
          <p:cNvPr id="67587" name="Rectangle 2">
            <a:extLst>
              <a:ext uri="{FF2B5EF4-FFF2-40B4-BE49-F238E27FC236}">
                <a16:creationId xmlns:a16="http://schemas.microsoft.com/office/drawing/2014/main" id="{4ADB9089-82AE-34FE-CD0A-208C3B8545F1}"/>
              </a:ext>
            </a:extLst>
          </p:cNvPr>
          <p:cNvSpPr>
            <a:spLocks noGrp="1" noChangeArrowheads="1"/>
          </p:cNvSpPr>
          <p:nvPr>
            <p:ph type="title"/>
          </p:nvPr>
        </p:nvSpPr>
        <p:spPr>
          <a:xfrm>
            <a:off x="0" y="152400"/>
            <a:ext cx="8991600" cy="914400"/>
          </a:xfrm>
          <a:noFill/>
        </p:spPr>
        <p:txBody>
          <a:bodyPr lIns="92075" tIns="46038" rIns="92075" bIns="46038" anchor="ctr"/>
          <a:lstStyle/>
          <a:p>
            <a:pPr algn="ctr" eaLnBrk="1" hangingPunct="1"/>
            <a:r>
              <a:rPr lang="en-US" altLang="en-US" sz="3200" b="1" dirty="0">
                <a:latin typeface="Times New Roman" panose="02020603050405020304" pitchFamily="18" charset="0"/>
                <a:cs typeface="Times New Roman" panose="02020603050405020304" pitchFamily="18" charset="0"/>
              </a:rPr>
              <a:t>Structure and Network Analysis</a:t>
            </a:r>
          </a:p>
        </p:txBody>
      </p:sp>
      <p:sp>
        <p:nvSpPr>
          <p:cNvPr id="67588" name="Rectangle 3">
            <a:extLst>
              <a:ext uri="{FF2B5EF4-FFF2-40B4-BE49-F238E27FC236}">
                <a16:creationId xmlns:a16="http://schemas.microsoft.com/office/drawing/2014/main" id="{116B6A10-A7BA-E4FB-9DCF-44E354E29359}"/>
              </a:ext>
            </a:extLst>
          </p:cNvPr>
          <p:cNvSpPr>
            <a:spLocks noGrp="1" noChangeArrowheads="1"/>
          </p:cNvSpPr>
          <p:nvPr>
            <p:ph type="body" idx="1"/>
          </p:nvPr>
        </p:nvSpPr>
        <p:spPr>
          <a:xfrm>
            <a:off x="381000" y="1066800"/>
            <a:ext cx="8458200" cy="5257800"/>
          </a:xfrm>
          <a:noFill/>
        </p:spPr>
        <p:txBody>
          <a:bodyPr lIns="92075" tIns="46038" rIns="92075" bIns="46038">
            <a:normAutofit/>
          </a:bodyPr>
          <a:lstStyle/>
          <a:p>
            <a:pPr eaLnBrk="1" hangingPunct="1">
              <a:lnSpc>
                <a:spcPct val="100000"/>
              </a:lnSpc>
            </a:pPr>
            <a:r>
              <a:rPr lang="en-US" altLang="en-US" sz="2000" dirty="0"/>
              <a:t>Graph mining</a:t>
            </a:r>
          </a:p>
          <a:p>
            <a:pPr lvl="1" eaLnBrk="1" hangingPunct="1">
              <a:lnSpc>
                <a:spcPct val="100000"/>
              </a:lnSpc>
            </a:pPr>
            <a:r>
              <a:rPr lang="en-US" altLang="en-US" sz="2000" dirty="0"/>
              <a:t>Finding frequent subgraphs (e.g., chemical compounds), trees (XML), substructures (web fragments)</a:t>
            </a:r>
          </a:p>
          <a:p>
            <a:pPr eaLnBrk="1" hangingPunct="1">
              <a:lnSpc>
                <a:spcPct val="100000"/>
              </a:lnSpc>
            </a:pPr>
            <a:r>
              <a:rPr lang="en-US" altLang="en-US" sz="2000" dirty="0"/>
              <a:t>Information network analysis</a:t>
            </a:r>
          </a:p>
          <a:p>
            <a:pPr lvl="1" eaLnBrk="1" hangingPunct="1">
              <a:lnSpc>
                <a:spcPct val="100000"/>
              </a:lnSpc>
            </a:pPr>
            <a:r>
              <a:rPr lang="en-US" altLang="en-US" sz="2000" dirty="0"/>
              <a:t>Social networks: actors (objects, nodes) and relationships (edges)</a:t>
            </a:r>
          </a:p>
          <a:p>
            <a:pPr lvl="2" eaLnBrk="1" hangingPunct="1">
              <a:lnSpc>
                <a:spcPct val="100000"/>
              </a:lnSpc>
            </a:pPr>
            <a:r>
              <a:rPr lang="en-US" altLang="en-US" sz="2000" dirty="0"/>
              <a:t>e.g., author networks in CS, terrorist networks</a:t>
            </a:r>
          </a:p>
          <a:p>
            <a:pPr lvl="1" eaLnBrk="1" hangingPunct="1">
              <a:lnSpc>
                <a:spcPct val="100000"/>
              </a:lnSpc>
            </a:pPr>
            <a:r>
              <a:rPr lang="en-US" altLang="en-US" sz="2000" dirty="0"/>
              <a:t>Multiple heterogeneous networks</a:t>
            </a:r>
          </a:p>
          <a:p>
            <a:pPr lvl="2" eaLnBrk="1" hangingPunct="1">
              <a:lnSpc>
                <a:spcPct val="100000"/>
              </a:lnSpc>
            </a:pPr>
            <a:r>
              <a:rPr lang="en-US" altLang="en-US" sz="2000" dirty="0"/>
              <a:t>A person could be multiple information networks: friends, family, classmates, …</a:t>
            </a:r>
          </a:p>
          <a:p>
            <a:pPr lvl="1" eaLnBrk="1" hangingPunct="1">
              <a:lnSpc>
                <a:spcPct val="100000"/>
              </a:lnSpc>
            </a:pPr>
            <a:r>
              <a:rPr lang="en-US" altLang="en-US" sz="2000" dirty="0"/>
              <a:t>Links carry a lot of semantic information: Link mining</a:t>
            </a:r>
          </a:p>
          <a:p>
            <a:pPr eaLnBrk="1" hangingPunct="1">
              <a:lnSpc>
                <a:spcPct val="100000"/>
              </a:lnSpc>
            </a:pPr>
            <a:r>
              <a:rPr lang="en-US" altLang="en-US" sz="2000" dirty="0"/>
              <a:t>Web mining</a:t>
            </a:r>
          </a:p>
          <a:p>
            <a:pPr lvl="1" eaLnBrk="1" hangingPunct="1">
              <a:lnSpc>
                <a:spcPct val="100000"/>
              </a:lnSpc>
            </a:pPr>
            <a:r>
              <a:rPr lang="en-US" altLang="en-US" sz="2000" dirty="0"/>
              <a:t>Web is a big information network: from PageRank to Google</a:t>
            </a:r>
          </a:p>
          <a:p>
            <a:pPr lvl="1" eaLnBrk="1" hangingPunct="1">
              <a:lnSpc>
                <a:spcPct val="100000"/>
              </a:lnSpc>
            </a:pPr>
            <a:r>
              <a:rPr lang="en-US" altLang="en-US" sz="2000" dirty="0"/>
              <a:t>Analysis of Web information networks</a:t>
            </a:r>
          </a:p>
          <a:p>
            <a:pPr lvl="2" eaLnBrk="1" hangingPunct="1">
              <a:lnSpc>
                <a:spcPct val="100000"/>
              </a:lnSpc>
            </a:pPr>
            <a:r>
              <a:rPr lang="en-US" altLang="en-US" sz="2000" dirty="0"/>
              <a:t>Web community discovery, opinion mining, usage mining,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a:extLst>
              <a:ext uri="{FF2B5EF4-FFF2-40B4-BE49-F238E27FC236}">
                <a16:creationId xmlns:a16="http://schemas.microsoft.com/office/drawing/2014/main" id="{14E6FF3F-FF22-2A71-C944-EA73FE908A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93BDB560-204D-4F31-9DB4-B3ED3F5A17F2}" type="slidenum">
              <a:rPr lang="en-US" altLang="en-US" sz="1400" smtClean="0"/>
              <a:pPr>
                <a:lnSpc>
                  <a:spcPct val="100000"/>
                </a:lnSpc>
                <a:spcBef>
                  <a:spcPct val="0"/>
                </a:spcBef>
                <a:buClrTx/>
                <a:buSzTx/>
                <a:buFontTx/>
                <a:buNone/>
              </a:pPr>
              <a:t>18</a:t>
            </a:fld>
            <a:endParaRPr lang="en-US" altLang="en-US" sz="1400"/>
          </a:p>
        </p:txBody>
      </p:sp>
      <p:sp>
        <p:nvSpPr>
          <p:cNvPr id="71683" name="Rectangle 2">
            <a:extLst>
              <a:ext uri="{FF2B5EF4-FFF2-40B4-BE49-F238E27FC236}">
                <a16:creationId xmlns:a16="http://schemas.microsoft.com/office/drawing/2014/main" id="{3AE014DB-F22B-AB11-2807-90EE7553BCB1}"/>
              </a:ext>
            </a:extLst>
          </p:cNvPr>
          <p:cNvSpPr>
            <a:spLocks noGrp="1" noChangeArrowheads="1"/>
          </p:cNvSpPr>
          <p:nvPr>
            <p:ph type="title"/>
          </p:nvPr>
        </p:nvSpPr>
        <p:spPr>
          <a:xfrm>
            <a:off x="381000" y="304800"/>
            <a:ext cx="8610600" cy="762000"/>
          </a:xfrm>
          <a:noFill/>
        </p:spPr>
        <p:txBody>
          <a:bodyPr lIns="92075" tIns="46038" rIns="92075" bIns="46038" anchor="ctr"/>
          <a:lstStyle/>
          <a:p>
            <a:pPr eaLnBrk="1" hangingPunct="1"/>
            <a:r>
              <a:rPr lang="en-US" altLang="en-US" sz="2800"/>
              <a:t>Data Mining: Confluence of Multiple Disciplines</a:t>
            </a:r>
            <a:r>
              <a:rPr lang="en-US" altLang="en-US" sz="3200" b="0"/>
              <a:t> </a:t>
            </a:r>
          </a:p>
        </p:txBody>
      </p:sp>
      <p:sp>
        <p:nvSpPr>
          <p:cNvPr id="71684" name="Oval 19">
            <a:extLst>
              <a:ext uri="{FF2B5EF4-FFF2-40B4-BE49-F238E27FC236}">
                <a16:creationId xmlns:a16="http://schemas.microsoft.com/office/drawing/2014/main" id="{3D7F1851-1082-9CE4-6C7F-065F72F40FF4}"/>
              </a:ext>
            </a:extLst>
          </p:cNvPr>
          <p:cNvSpPr>
            <a:spLocks noChangeArrowheads="1"/>
          </p:cNvSpPr>
          <p:nvPr/>
        </p:nvSpPr>
        <p:spPr bwMode="auto">
          <a:xfrm>
            <a:off x="3429000" y="3200400"/>
            <a:ext cx="2286000" cy="1066800"/>
          </a:xfrm>
          <a:prstGeom prst="ellipse">
            <a:avLst/>
          </a:prstGeom>
          <a:solidFill>
            <a:schemeClr val="accent2"/>
          </a:solidFill>
          <a:ln w="9525">
            <a:solidFill>
              <a:schemeClr val="tx1"/>
            </a:solidFill>
            <a:miter lim="800000"/>
            <a:headEnd/>
            <a:tailEnd/>
          </a:ln>
        </p:spPr>
        <p:txBody>
          <a:bodyPr wrap="none" anchor="ct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100000"/>
              </a:lnSpc>
              <a:spcBef>
                <a:spcPct val="0"/>
              </a:spcBef>
              <a:buClrTx/>
              <a:buSzTx/>
              <a:buFontTx/>
              <a:buNone/>
            </a:pPr>
            <a:r>
              <a:rPr lang="en-US" altLang="en-US" b="1"/>
              <a:t>Data Mining</a:t>
            </a:r>
          </a:p>
        </p:txBody>
      </p:sp>
      <p:sp>
        <p:nvSpPr>
          <p:cNvPr id="71685" name="Line 13">
            <a:extLst>
              <a:ext uri="{FF2B5EF4-FFF2-40B4-BE49-F238E27FC236}">
                <a16:creationId xmlns:a16="http://schemas.microsoft.com/office/drawing/2014/main" id="{90E1D1F4-4E4E-0B32-CDFA-5D9087459C42}"/>
              </a:ext>
            </a:extLst>
          </p:cNvPr>
          <p:cNvSpPr>
            <a:spLocks noChangeShapeType="1"/>
          </p:cNvSpPr>
          <p:nvPr/>
        </p:nvSpPr>
        <p:spPr bwMode="auto">
          <a:xfrm>
            <a:off x="2362200" y="36576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71686" name="Line 14">
            <a:extLst>
              <a:ext uri="{FF2B5EF4-FFF2-40B4-BE49-F238E27FC236}">
                <a16:creationId xmlns:a16="http://schemas.microsoft.com/office/drawing/2014/main" id="{4DC1B69F-DB7A-6CC0-EFE0-09DE8D802B7C}"/>
              </a:ext>
            </a:extLst>
          </p:cNvPr>
          <p:cNvSpPr>
            <a:spLocks noChangeShapeType="1"/>
          </p:cNvSpPr>
          <p:nvPr/>
        </p:nvSpPr>
        <p:spPr bwMode="auto">
          <a:xfrm>
            <a:off x="2286000" y="2438400"/>
            <a:ext cx="19050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71687" name="Line 15">
            <a:extLst>
              <a:ext uri="{FF2B5EF4-FFF2-40B4-BE49-F238E27FC236}">
                <a16:creationId xmlns:a16="http://schemas.microsoft.com/office/drawing/2014/main" id="{9B0779E1-C8D1-9177-5361-24F0832C6BC9}"/>
              </a:ext>
            </a:extLst>
          </p:cNvPr>
          <p:cNvSpPr>
            <a:spLocks noChangeShapeType="1"/>
          </p:cNvSpPr>
          <p:nvPr/>
        </p:nvSpPr>
        <p:spPr bwMode="auto">
          <a:xfrm flipH="1">
            <a:off x="4876800" y="2362200"/>
            <a:ext cx="190500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71688" name="Line 16">
            <a:extLst>
              <a:ext uri="{FF2B5EF4-FFF2-40B4-BE49-F238E27FC236}">
                <a16:creationId xmlns:a16="http://schemas.microsoft.com/office/drawing/2014/main" id="{CAA0138D-A1CC-68E6-EC9E-0F38345BC5BC}"/>
              </a:ext>
            </a:extLst>
          </p:cNvPr>
          <p:cNvSpPr>
            <a:spLocks noChangeShapeType="1"/>
          </p:cNvSpPr>
          <p:nvPr/>
        </p:nvSpPr>
        <p:spPr bwMode="auto">
          <a:xfrm flipH="1">
            <a:off x="5715000" y="36576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71689" name="Line 17">
            <a:extLst>
              <a:ext uri="{FF2B5EF4-FFF2-40B4-BE49-F238E27FC236}">
                <a16:creationId xmlns:a16="http://schemas.microsoft.com/office/drawing/2014/main" id="{D369311F-034A-3FEC-45ED-3D9008C14054}"/>
              </a:ext>
            </a:extLst>
          </p:cNvPr>
          <p:cNvSpPr>
            <a:spLocks noChangeShapeType="1"/>
          </p:cNvSpPr>
          <p:nvPr/>
        </p:nvSpPr>
        <p:spPr bwMode="auto">
          <a:xfrm flipH="1" flipV="1">
            <a:off x="5029200" y="4191000"/>
            <a:ext cx="19812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71690" name="Line 18">
            <a:extLst>
              <a:ext uri="{FF2B5EF4-FFF2-40B4-BE49-F238E27FC236}">
                <a16:creationId xmlns:a16="http://schemas.microsoft.com/office/drawing/2014/main" id="{C4208303-9653-E5A5-F44C-29045F1A87F5}"/>
              </a:ext>
            </a:extLst>
          </p:cNvPr>
          <p:cNvSpPr>
            <a:spLocks noChangeShapeType="1"/>
          </p:cNvSpPr>
          <p:nvPr/>
        </p:nvSpPr>
        <p:spPr bwMode="auto">
          <a:xfrm flipV="1">
            <a:off x="2438400" y="4191000"/>
            <a:ext cx="16002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71691" name="Oval 21">
            <a:extLst>
              <a:ext uri="{FF2B5EF4-FFF2-40B4-BE49-F238E27FC236}">
                <a16:creationId xmlns:a16="http://schemas.microsoft.com/office/drawing/2014/main" id="{CBF27938-4026-310B-5EFC-0CDC26605EA5}"/>
              </a:ext>
            </a:extLst>
          </p:cNvPr>
          <p:cNvSpPr>
            <a:spLocks noChangeArrowheads="1"/>
          </p:cNvSpPr>
          <p:nvPr/>
        </p:nvSpPr>
        <p:spPr bwMode="auto">
          <a:xfrm>
            <a:off x="1066800" y="1600200"/>
            <a:ext cx="2057400" cy="838200"/>
          </a:xfrm>
          <a:prstGeom prst="ellipse">
            <a:avLst/>
          </a:prstGeom>
          <a:solidFill>
            <a:schemeClr val="accent1"/>
          </a:solidFill>
          <a:ln w="9525">
            <a:solidFill>
              <a:schemeClr val="tx1"/>
            </a:solidFill>
            <a:miter lim="800000"/>
            <a:headEnd/>
            <a:tailEnd/>
          </a:ln>
        </p:spPr>
        <p:txBody>
          <a:bodyPr wrap="none" anchor="ct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100000"/>
              </a:lnSpc>
              <a:spcBef>
                <a:spcPct val="0"/>
              </a:spcBef>
              <a:buClrTx/>
              <a:buSzTx/>
              <a:buFontTx/>
              <a:buNone/>
            </a:pPr>
            <a:r>
              <a:rPr lang="en-US" altLang="en-US" sz="2400"/>
              <a:t>Machine</a:t>
            </a:r>
          </a:p>
          <a:p>
            <a:pPr algn="ctr" eaLnBrk="1" hangingPunct="1">
              <a:lnSpc>
                <a:spcPct val="100000"/>
              </a:lnSpc>
              <a:spcBef>
                <a:spcPct val="0"/>
              </a:spcBef>
              <a:buClrTx/>
              <a:buSzTx/>
              <a:buFontTx/>
              <a:buNone/>
            </a:pPr>
            <a:r>
              <a:rPr lang="en-US" altLang="en-US" sz="2400"/>
              <a:t>Learning</a:t>
            </a:r>
          </a:p>
        </p:txBody>
      </p:sp>
      <p:sp>
        <p:nvSpPr>
          <p:cNvPr id="71692" name="Oval 22">
            <a:extLst>
              <a:ext uri="{FF2B5EF4-FFF2-40B4-BE49-F238E27FC236}">
                <a16:creationId xmlns:a16="http://schemas.microsoft.com/office/drawing/2014/main" id="{FA1A7D3E-4C90-D35F-BFA5-FE01EA88AF76}"/>
              </a:ext>
            </a:extLst>
          </p:cNvPr>
          <p:cNvSpPr>
            <a:spLocks noChangeArrowheads="1"/>
          </p:cNvSpPr>
          <p:nvPr/>
        </p:nvSpPr>
        <p:spPr bwMode="auto">
          <a:xfrm>
            <a:off x="5867400" y="1600200"/>
            <a:ext cx="2057400" cy="762000"/>
          </a:xfrm>
          <a:prstGeom prst="ellipse">
            <a:avLst/>
          </a:prstGeom>
          <a:solidFill>
            <a:schemeClr val="accent1"/>
          </a:solidFill>
          <a:ln w="9525">
            <a:solidFill>
              <a:schemeClr val="tx1"/>
            </a:solidFill>
            <a:miter lim="800000"/>
            <a:headEnd/>
            <a:tailEnd/>
          </a:ln>
        </p:spPr>
        <p:txBody>
          <a:bodyPr wrap="none" anchor="ct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100000"/>
              </a:lnSpc>
              <a:spcBef>
                <a:spcPct val="0"/>
              </a:spcBef>
              <a:buClrTx/>
              <a:buSzTx/>
              <a:buFontTx/>
              <a:buNone/>
            </a:pPr>
            <a:r>
              <a:rPr lang="en-US" altLang="en-US" sz="2400"/>
              <a:t>Statistics</a:t>
            </a:r>
          </a:p>
        </p:txBody>
      </p:sp>
      <p:sp>
        <p:nvSpPr>
          <p:cNvPr id="71693" name="Oval 23">
            <a:extLst>
              <a:ext uri="{FF2B5EF4-FFF2-40B4-BE49-F238E27FC236}">
                <a16:creationId xmlns:a16="http://schemas.microsoft.com/office/drawing/2014/main" id="{433A6E1E-4579-D908-9768-9AD9F23A00F2}"/>
              </a:ext>
            </a:extLst>
          </p:cNvPr>
          <p:cNvSpPr>
            <a:spLocks noChangeArrowheads="1"/>
          </p:cNvSpPr>
          <p:nvPr/>
        </p:nvSpPr>
        <p:spPr bwMode="auto">
          <a:xfrm>
            <a:off x="304800" y="3276600"/>
            <a:ext cx="2057400" cy="838200"/>
          </a:xfrm>
          <a:prstGeom prst="ellipse">
            <a:avLst/>
          </a:prstGeom>
          <a:solidFill>
            <a:schemeClr val="accent1"/>
          </a:solidFill>
          <a:ln w="9525">
            <a:solidFill>
              <a:schemeClr val="tx1"/>
            </a:solidFill>
            <a:miter lim="800000"/>
            <a:headEnd/>
            <a:tailEnd/>
          </a:ln>
        </p:spPr>
        <p:txBody>
          <a:bodyPr wrap="none" anchor="ct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100000"/>
              </a:lnSpc>
              <a:spcBef>
                <a:spcPct val="0"/>
              </a:spcBef>
              <a:buClrTx/>
              <a:buSzTx/>
              <a:buFontTx/>
              <a:buNone/>
            </a:pPr>
            <a:r>
              <a:rPr lang="en-US" altLang="en-US" sz="2400"/>
              <a:t>Applications</a:t>
            </a:r>
          </a:p>
        </p:txBody>
      </p:sp>
      <p:sp>
        <p:nvSpPr>
          <p:cNvPr id="71694" name="Oval 24">
            <a:extLst>
              <a:ext uri="{FF2B5EF4-FFF2-40B4-BE49-F238E27FC236}">
                <a16:creationId xmlns:a16="http://schemas.microsoft.com/office/drawing/2014/main" id="{73A133EB-34A6-80D9-AAC1-50D381ACC6F8}"/>
              </a:ext>
            </a:extLst>
          </p:cNvPr>
          <p:cNvSpPr>
            <a:spLocks noChangeArrowheads="1"/>
          </p:cNvSpPr>
          <p:nvPr/>
        </p:nvSpPr>
        <p:spPr bwMode="auto">
          <a:xfrm>
            <a:off x="533400" y="4724400"/>
            <a:ext cx="2057400" cy="838200"/>
          </a:xfrm>
          <a:prstGeom prst="ellipse">
            <a:avLst/>
          </a:prstGeom>
          <a:solidFill>
            <a:schemeClr val="accent1"/>
          </a:solidFill>
          <a:ln w="9525">
            <a:solidFill>
              <a:schemeClr val="tx1"/>
            </a:solidFill>
            <a:miter lim="800000"/>
            <a:headEnd/>
            <a:tailEnd/>
          </a:ln>
        </p:spPr>
        <p:txBody>
          <a:bodyPr wrap="none" anchor="ct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100000"/>
              </a:lnSpc>
              <a:spcBef>
                <a:spcPct val="0"/>
              </a:spcBef>
              <a:buClrTx/>
              <a:buSzTx/>
              <a:buFontTx/>
              <a:buNone/>
            </a:pPr>
            <a:r>
              <a:rPr lang="en-US" altLang="en-US" sz="2400"/>
              <a:t>Algorithm</a:t>
            </a:r>
          </a:p>
        </p:txBody>
      </p:sp>
      <p:sp>
        <p:nvSpPr>
          <p:cNvPr id="71695" name="Oval 25">
            <a:extLst>
              <a:ext uri="{FF2B5EF4-FFF2-40B4-BE49-F238E27FC236}">
                <a16:creationId xmlns:a16="http://schemas.microsoft.com/office/drawing/2014/main" id="{FB85C499-802C-3CC0-B3F8-8D41CA6377C8}"/>
              </a:ext>
            </a:extLst>
          </p:cNvPr>
          <p:cNvSpPr>
            <a:spLocks noChangeArrowheads="1"/>
          </p:cNvSpPr>
          <p:nvPr/>
        </p:nvSpPr>
        <p:spPr bwMode="auto">
          <a:xfrm>
            <a:off x="3505200" y="1600200"/>
            <a:ext cx="2057400" cy="838200"/>
          </a:xfrm>
          <a:prstGeom prst="ellipse">
            <a:avLst/>
          </a:prstGeom>
          <a:solidFill>
            <a:schemeClr val="accent1"/>
          </a:solidFill>
          <a:ln w="9525">
            <a:solidFill>
              <a:schemeClr val="tx1"/>
            </a:solidFill>
            <a:miter lim="800000"/>
            <a:headEnd/>
            <a:tailEnd/>
          </a:ln>
        </p:spPr>
        <p:txBody>
          <a:bodyPr wrap="none" anchor="ct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100000"/>
              </a:lnSpc>
              <a:spcBef>
                <a:spcPct val="0"/>
              </a:spcBef>
              <a:buClrTx/>
              <a:buSzTx/>
              <a:buFontTx/>
              <a:buNone/>
            </a:pPr>
            <a:r>
              <a:rPr lang="en-US" altLang="en-US" sz="2400"/>
              <a:t>Pattern</a:t>
            </a:r>
          </a:p>
          <a:p>
            <a:pPr algn="ctr" eaLnBrk="1" hangingPunct="1">
              <a:lnSpc>
                <a:spcPct val="100000"/>
              </a:lnSpc>
              <a:spcBef>
                <a:spcPct val="0"/>
              </a:spcBef>
              <a:buClrTx/>
              <a:buSzTx/>
              <a:buFontTx/>
              <a:buNone/>
            </a:pPr>
            <a:r>
              <a:rPr lang="en-US" altLang="en-US" sz="2400"/>
              <a:t>Recognition</a:t>
            </a:r>
          </a:p>
        </p:txBody>
      </p:sp>
      <p:sp>
        <p:nvSpPr>
          <p:cNvPr id="71696" name="Oval 26">
            <a:extLst>
              <a:ext uri="{FF2B5EF4-FFF2-40B4-BE49-F238E27FC236}">
                <a16:creationId xmlns:a16="http://schemas.microsoft.com/office/drawing/2014/main" id="{0D54A946-C9D1-4AA9-1AD7-9D77D583F7F0}"/>
              </a:ext>
            </a:extLst>
          </p:cNvPr>
          <p:cNvSpPr>
            <a:spLocks noChangeArrowheads="1"/>
          </p:cNvSpPr>
          <p:nvPr/>
        </p:nvSpPr>
        <p:spPr bwMode="auto">
          <a:xfrm>
            <a:off x="6400800" y="4876800"/>
            <a:ext cx="2057400" cy="838200"/>
          </a:xfrm>
          <a:prstGeom prst="ellipse">
            <a:avLst/>
          </a:prstGeom>
          <a:solidFill>
            <a:schemeClr val="accent1"/>
          </a:solidFill>
          <a:ln w="9525">
            <a:solidFill>
              <a:schemeClr val="tx1"/>
            </a:solidFill>
            <a:miter lim="800000"/>
            <a:headEnd/>
            <a:tailEnd/>
          </a:ln>
        </p:spPr>
        <p:txBody>
          <a:bodyPr wrap="none" anchor="ct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100000"/>
              </a:lnSpc>
              <a:spcBef>
                <a:spcPct val="0"/>
              </a:spcBef>
              <a:buClrTx/>
              <a:buSzTx/>
              <a:buFontTx/>
              <a:buNone/>
            </a:pPr>
            <a:r>
              <a:rPr lang="en-US" altLang="en-US" sz="1800"/>
              <a:t>High-Performance</a:t>
            </a:r>
          </a:p>
          <a:p>
            <a:pPr algn="ctr" eaLnBrk="1" hangingPunct="1">
              <a:lnSpc>
                <a:spcPct val="100000"/>
              </a:lnSpc>
              <a:spcBef>
                <a:spcPct val="0"/>
              </a:spcBef>
              <a:buClrTx/>
              <a:buSzTx/>
              <a:buFontTx/>
              <a:buNone/>
            </a:pPr>
            <a:r>
              <a:rPr lang="en-US" altLang="en-US" sz="1800"/>
              <a:t>Computing</a:t>
            </a:r>
          </a:p>
        </p:txBody>
      </p:sp>
      <p:sp>
        <p:nvSpPr>
          <p:cNvPr id="71697" name="Oval 27">
            <a:extLst>
              <a:ext uri="{FF2B5EF4-FFF2-40B4-BE49-F238E27FC236}">
                <a16:creationId xmlns:a16="http://schemas.microsoft.com/office/drawing/2014/main" id="{AE067D7A-5F7C-0BCF-F6C2-66C8CA9E4223}"/>
              </a:ext>
            </a:extLst>
          </p:cNvPr>
          <p:cNvSpPr>
            <a:spLocks noChangeArrowheads="1"/>
          </p:cNvSpPr>
          <p:nvPr/>
        </p:nvSpPr>
        <p:spPr bwMode="auto">
          <a:xfrm>
            <a:off x="6781800" y="3200400"/>
            <a:ext cx="2057400" cy="838200"/>
          </a:xfrm>
          <a:prstGeom prst="ellipse">
            <a:avLst/>
          </a:prstGeom>
          <a:solidFill>
            <a:schemeClr val="accent1"/>
          </a:solidFill>
          <a:ln w="9525">
            <a:solidFill>
              <a:schemeClr val="tx1"/>
            </a:solidFill>
            <a:miter lim="800000"/>
            <a:headEnd/>
            <a:tailEnd/>
          </a:ln>
        </p:spPr>
        <p:txBody>
          <a:bodyPr wrap="none" anchor="ct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110000"/>
              </a:lnSpc>
              <a:buFont typeface="Wingdings" panose="05000000000000000000" pitchFamily="2" charset="2"/>
              <a:buNone/>
            </a:pPr>
            <a:r>
              <a:rPr lang="en-US" altLang="en-US" sz="2400"/>
              <a:t>Visualization</a:t>
            </a:r>
            <a:endParaRPr lang="en-US" altLang="en-US" sz="2000"/>
          </a:p>
        </p:txBody>
      </p:sp>
      <p:sp>
        <p:nvSpPr>
          <p:cNvPr id="71698" name="Line 28">
            <a:extLst>
              <a:ext uri="{FF2B5EF4-FFF2-40B4-BE49-F238E27FC236}">
                <a16:creationId xmlns:a16="http://schemas.microsoft.com/office/drawing/2014/main" id="{CBC66D77-DD8D-05BA-DA2B-1D6B5A96253F}"/>
              </a:ext>
            </a:extLst>
          </p:cNvPr>
          <p:cNvSpPr>
            <a:spLocks noChangeShapeType="1"/>
          </p:cNvSpPr>
          <p:nvPr/>
        </p:nvSpPr>
        <p:spPr bwMode="auto">
          <a:xfrm flipH="1" flipV="1">
            <a:off x="4495800" y="4267200"/>
            <a:ext cx="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71699" name="Oval 30">
            <a:extLst>
              <a:ext uri="{FF2B5EF4-FFF2-40B4-BE49-F238E27FC236}">
                <a16:creationId xmlns:a16="http://schemas.microsoft.com/office/drawing/2014/main" id="{DD0C5D5A-C3BA-A621-829D-C5E162738215}"/>
              </a:ext>
            </a:extLst>
          </p:cNvPr>
          <p:cNvSpPr>
            <a:spLocks noChangeArrowheads="1"/>
          </p:cNvSpPr>
          <p:nvPr/>
        </p:nvSpPr>
        <p:spPr bwMode="auto">
          <a:xfrm>
            <a:off x="3505200" y="4800600"/>
            <a:ext cx="2057400" cy="838200"/>
          </a:xfrm>
          <a:prstGeom prst="ellipse">
            <a:avLst/>
          </a:prstGeom>
          <a:solidFill>
            <a:schemeClr val="accent1"/>
          </a:solidFill>
          <a:ln w="9525">
            <a:solidFill>
              <a:schemeClr val="tx1"/>
            </a:solidFill>
            <a:miter lim="800000"/>
            <a:headEnd/>
            <a:tailEnd/>
          </a:ln>
        </p:spPr>
        <p:txBody>
          <a:bodyPr wrap="none" anchor="ct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100000"/>
              </a:lnSpc>
              <a:spcBef>
                <a:spcPct val="0"/>
              </a:spcBef>
              <a:buClrTx/>
              <a:buSzTx/>
              <a:buFontTx/>
              <a:buNone/>
            </a:pPr>
            <a:r>
              <a:rPr lang="en-US" altLang="en-US" sz="2400"/>
              <a:t>Database </a:t>
            </a:r>
          </a:p>
          <a:p>
            <a:pPr algn="ctr" eaLnBrk="1" hangingPunct="1">
              <a:lnSpc>
                <a:spcPct val="100000"/>
              </a:lnSpc>
              <a:spcBef>
                <a:spcPct val="0"/>
              </a:spcBef>
              <a:buClrTx/>
              <a:buSzTx/>
              <a:buFontTx/>
              <a:buNone/>
            </a:pPr>
            <a:r>
              <a:rPr lang="en-US" altLang="en-US" sz="2400"/>
              <a:t>Technology</a:t>
            </a:r>
          </a:p>
        </p:txBody>
      </p:sp>
      <p:sp>
        <p:nvSpPr>
          <p:cNvPr id="71700" name="Line 31">
            <a:extLst>
              <a:ext uri="{FF2B5EF4-FFF2-40B4-BE49-F238E27FC236}">
                <a16:creationId xmlns:a16="http://schemas.microsoft.com/office/drawing/2014/main" id="{A1B8C75D-6626-3B8D-4614-ACE7336F37DD}"/>
              </a:ext>
            </a:extLst>
          </p:cNvPr>
          <p:cNvSpPr>
            <a:spLocks noChangeShapeType="1"/>
          </p:cNvSpPr>
          <p:nvPr/>
        </p:nvSpPr>
        <p:spPr bwMode="auto">
          <a:xfrm>
            <a:off x="4495800" y="2438400"/>
            <a:ext cx="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880-BD5D-638F-5C0A-F45E06B2B09A}"/>
              </a:ext>
            </a:extLst>
          </p:cNvPr>
          <p:cNvSpPr>
            <a:spLocks noGrp="1"/>
          </p:cNvSpPr>
          <p:nvPr>
            <p:ph type="title"/>
          </p:nvPr>
        </p:nvSpPr>
        <p:spPr/>
        <p:txBody>
          <a:bodyPr/>
          <a:lstStyle/>
          <a:p>
            <a:pPr algn="ctr"/>
            <a:r>
              <a:rPr lang="en-IN" b="1" dirty="0"/>
              <a:t>Presentation Outline</a:t>
            </a:r>
          </a:p>
        </p:txBody>
      </p:sp>
      <p:sp>
        <p:nvSpPr>
          <p:cNvPr id="3" name="Content Placeholder 2">
            <a:extLst>
              <a:ext uri="{FF2B5EF4-FFF2-40B4-BE49-F238E27FC236}">
                <a16:creationId xmlns:a16="http://schemas.microsoft.com/office/drawing/2014/main" id="{ECD159EB-D724-8115-EBC1-6747C4B0724C}"/>
              </a:ext>
            </a:extLst>
          </p:cNvPr>
          <p:cNvSpPr>
            <a:spLocks noGrp="1"/>
          </p:cNvSpPr>
          <p:nvPr>
            <p:ph idx="1"/>
          </p:nvPr>
        </p:nvSpPr>
        <p:spPr>
          <a:xfrm>
            <a:off x="628650" y="1690689"/>
            <a:ext cx="7886700" cy="4351338"/>
          </a:xfrm>
        </p:spPr>
        <p:txBody>
          <a:bodyPr>
            <a:normAutofit/>
          </a:bodyPr>
          <a:lstStyle/>
          <a:p>
            <a:r>
              <a:rPr lang="en-IN" dirty="0">
                <a:latin typeface="Times New Roman" panose="02020603050405020304" pitchFamily="18" charset="0"/>
                <a:cs typeface="Times New Roman" panose="02020603050405020304" pitchFamily="18" charset="0"/>
              </a:rPr>
              <a:t>Data mining functionalities</a:t>
            </a:r>
          </a:p>
          <a:p>
            <a:r>
              <a:rPr lang="en-IN" b="1" dirty="0">
                <a:latin typeface="Times New Roman" panose="02020603050405020304" pitchFamily="18" charset="0"/>
                <a:cs typeface="Times New Roman" panose="02020603050405020304" pitchFamily="18" charset="0"/>
              </a:rPr>
              <a:t>Research Issues in Data mining</a:t>
            </a:r>
          </a:p>
          <a:p>
            <a:r>
              <a:rPr lang="en-IN" dirty="0">
                <a:latin typeface="Times New Roman" panose="02020603050405020304" pitchFamily="18" charset="0"/>
                <a:cs typeface="Times New Roman" panose="02020603050405020304" pitchFamily="18" charset="0"/>
              </a:rPr>
              <a:t>Sources of data</a:t>
            </a:r>
          </a:p>
          <a:p>
            <a:r>
              <a:rPr lang="en-US" altLang="en-US" dirty="0">
                <a:latin typeface="Times New Roman" panose="02020603050405020304" pitchFamily="18" charset="0"/>
                <a:cs typeface="Times New Roman" panose="02020603050405020304" pitchFamily="18" charset="0"/>
              </a:rPr>
              <a:t>Data Objects and Attribute Types</a:t>
            </a:r>
          </a:p>
          <a:p>
            <a:r>
              <a:rPr lang="en-US" altLang="en-US" dirty="0">
                <a:latin typeface="Times New Roman" panose="02020603050405020304" pitchFamily="18" charset="0"/>
                <a:cs typeface="Times New Roman" panose="02020603050405020304" pitchFamily="18" charset="0"/>
              </a:rPr>
              <a:t>Basic Statistical Descriptions of Data</a:t>
            </a:r>
          </a:p>
          <a:p>
            <a:r>
              <a:rPr lang="en-US" altLang="en-US" dirty="0">
                <a:latin typeface="Times New Roman" panose="02020603050405020304" pitchFamily="18" charset="0"/>
                <a:cs typeface="Times New Roman" panose="02020603050405020304" pitchFamily="18" charset="0"/>
              </a:rPr>
              <a:t>Data Visualization</a:t>
            </a:r>
          </a:p>
          <a:p>
            <a:r>
              <a:rPr lang="en-US" altLang="en-US" dirty="0">
                <a:latin typeface="Times New Roman" panose="02020603050405020304" pitchFamily="18" charset="0"/>
                <a:cs typeface="Times New Roman" panose="02020603050405020304" pitchFamily="18" charset="0"/>
              </a:rPr>
              <a:t>Case study</a:t>
            </a:r>
          </a:p>
          <a:p>
            <a:r>
              <a:rPr lang="en-US" altLang="en-US" dirty="0">
                <a:latin typeface="Times New Roman" panose="02020603050405020304" pitchFamily="18" charset="0"/>
                <a:cs typeface="Times New Roman" panose="02020603050405020304" pitchFamily="18" charset="0"/>
              </a:rPr>
              <a:t>Summary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8164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42F13-2CD6-833B-2D89-89E47C44C88A}"/>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5671B223-E5BB-1D46-10C7-9403DCA754A5}"/>
              </a:ext>
            </a:extLst>
          </p:cNvPr>
          <p:cNvSpPr>
            <a:spLocks noGrp="1"/>
          </p:cNvSpPr>
          <p:nvPr>
            <p:ph idx="1"/>
          </p:nvPr>
        </p:nvSpPr>
        <p:spPr/>
        <p:txBody>
          <a:bodyPr/>
          <a:lstStyle/>
          <a:p>
            <a:r>
              <a:rPr lang="en-IN" dirty="0"/>
              <a:t>Chapter 1 and Chapter 2 of the text book.</a:t>
            </a:r>
          </a:p>
        </p:txBody>
      </p:sp>
    </p:spTree>
    <p:extLst>
      <p:ext uri="{BB962C8B-B14F-4D97-AF65-F5344CB8AC3E}">
        <p14:creationId xmlns:p14="http://schemas.microsoft.com/office/powerpoint/2010/main" val="990263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a:extLst>
              <a:ext uri="{FF2B5EF4-FFF2-40B4-BE49-F238E27FC236}">
                <a16:creationId xmlns:a16="http://schemas.microsoft.com/office/drawing/2014/main" id="{6B0E9B33-0C64-2582-A66E-59D7939D6F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F0EEEBEE-5845-4E07-95BA-BD39788F431E}" type="slidenum">
              <a:rPr lang="en-US" altLang="en-US" sz="1400" smtClean="0"/>
              <a:pPr>
                <a:lnSpc>
                  <a:spcPct val="100000"/>
                </a:lnSpc>
                <a:spcBef>
                  <a:spcPct val="0"/>
                </a:spcBef>
                <a:buClrTx/>
                <a:buSzTx/>
                <a:buFontTx/>
                <a:buNone/>
              </a:pPr>
              <a:t>20</a:t>
            </a:fld>
            <a:endParaRPr lang="en-US" altLang="en-US" sz="1400"/>
          </a:p>
        </p:txBody>
      </p:sp>
      <p:sp>
        <p:nvSpPr>
          <p:cNvPr id="69635" name="Rectangle 2">
            <a:extLst>
              <a:ext uri="{FF2B5EF4-FFF2-40B4-BE49-F238E27FC236}">
                <a16:creationId xmlns:a16="http://schemas.microsoft.com/office/drawing/2014/main" id="{6F62D4B8-FB07-8172-F04C-F17BBB8B0D5C}"/>
              </a:ext>
            </a:extLst>
          </p:cNvPr>
          <p:cNvSpPr>
            <a:spLocks noGrp="1" noChangeArrowheads="1"/>
          </p:cNvSpPr>
          <p:nvPr>
            <p:ph type="title"/>
          </p:nvPr>
        </p:nvSpPr>
        <p:spPr>
          <a:xfrm>
            <a:off x="628650" y="365127"/>
            <a:ext cx="7886700" cy="836950"/>
          </a:xfrm>
        </p:spPr>
        <p:txBody>
          <a:bodyPr/>
          <a:lstStyle/>
          <a:p>
            <a:pPr eaLnBrk="1" hangingPunct="1"/>
            <a:r>
              <a:rPr lang="en-US" altLang="en-US" dirty="0"/>
              <a:t>Evaluation of Knowledge</a:t>
            </a:r>
          </a:p>
        </p:txBody>
      </p:sp>
      <p:sp>
        <p:nvSpPr>
          <p:cNvPr id="69636" name="Rectangle 3">
            <a:extLst>
              <a:ext uri="{FF2B5EF4-FFF2-40B4-BE49-F238E27FC236}">
                <a16:creationId xmlns:a16="http://schemas.microsoft.com/office/drawing/2014/main" id="{14374D20-020D-A387-51A4-B5BB466A4731}"/>
              </a:ext>
            </a:extLst>
          </p:cNvPr>
          <p:cNvSpPr>
            <a:spLocks noGrp="1" noChangeArrowheads="1"/>
          </p:cNvSpPr>
          <p:nvPr>
            <p:ph type="body" idx="1"/>
          </p:nvPr>
        </p:nvSpPr>
        <p:spPr>
          <a:xfrm>
            <a:off x="381000" y="1295400"/>
            <a:ext cx="8458200" cy="5257800"/>
          </a:xfrm>
        </p:spPr>
        <p:txBody>
          <a:bodyPr>
            <a:normAutofit lnSpcReduction="10000"/>
          </a:bodyPr>
          <a:lstStyle/>
          <a:p>
            <a:pPr eaLnBrk="1" hangingPunct="1">
              <a:lnSpc>
                <a:spcPct val="120000"/>
              </a:lnSpc>
            </a:pPr>
            <a:r>
              <a:rPr lang="en-US" altLang="en-US" sz="2400" dirty="0"/>
              <a:t>Are all mined knowledge interesting?</a:t>
            </a:r>
          </a:p>
          <a:p>
            <a:pPr lvl="1" eaLnBrk="1" hangingPunct="1">
              <a:lnSpc>
                <a:spcPct val="120000"/>
              </a:lnSpc>
            </a:pPr>
            <a:r>
              <a:rPr lang="en-US" altLang="en-US" sz="2000" dirty="0"/>
              <a:t>One can mine tremendous amount of “patterns” and knowledge</a:t>
            </a:r>
          </a:p>
          <a:p>
            <a:pPr lvl="1" eaLnBrk="1" hangingPunct="1">
              <a:lnSpc>
                <a:spcPct val="120000"/>
              </a:lnSpc>
            </a:pPr>
            <a:r>
              <a:rPr lang="en-US" altLang="en-US" sz="2000" dirty="0"/>
              <a:t>Some may fit only certain dimension space (time, location, …)</a:t>
            </a:r>
          </a:p>
          <a:p>
            <a:pPr lvl="1" eaLnBrk="1" hangingPunct="1">
              <a:lnSpc>
                <a:spcPct val="120000"/>
              </a:lnSpc>
            </a:pPr>
            <a:r>
              <a:rPr lang="en-US" altLang="en-US" sz="2000" dirty="0"/>
              <a:t>Some may not be representative, may be transient, …</a:t>
            </a:r>
          </a:p>
          <a:p>
            <a:pPr eaLnBrk="1" hangingPunct="1">
              <a:lnSpc>
                <a:spcPct val="120000"/>
              </a:lnSpc>
            </a:pPr>
            <a:r>
              <a:rPr lang="en-US" altLang="en-US" sz="2400" dirty="0"/>
              <a:t>Evaluation of mined knowledge </a:t>
            </a:r>
            <a:r>
              <a:rPr lang="en-US" altLang="en-US" sz="2400" dirty="0">
                <a:latin typeface="Arial" panose="020B0604020202020204" pitchFamily="34" charset="0"/>
                <a:cs typeface="Arial" panose="020B0604020202020204" pitchFamily="34" charset="0"/>
              </a:rPr>
              <a:t>→ directly mine only interesting knowledge?</a:t>
            </a:r>
          </a:p>
          <a:p>
            <a:pPr lvl="1" eaLnBrk="1" hangingPunct="1">
              <a:lnSpc>
                <a:spcPct val="120000"/>
              </a:lnSpc>
            </a:pPr>
            <a:r>
              <a:rPr lang="en-US" altLang="en-US" sz="2000" dirty="0"/>
              <a:t>Descriptive vs. predictive</a:t>
            </a:r>
          </a:p>
          <a:p>
            <a:pPr lvl="1" eaLnBrk="1" hangingPunct="1">
              <a:lnSpc>
                <a:spcPct val="120000"/>
              </a:lnSpc>
            </a:pPr>
            <a:r>
              <a:rPr lang="en-US" altLang="en-US" sz="2000" dirty="0"/>
              <a:t>Coverage</a:t>
            </a:r>
          </a:p>
          <a:p>
            <a:pPr lvl="1" eaLnBrk="1" hangingPunct="1">
              <a:lnSpc>
                <a:spcPct val="120000"/>
              </a:lnSpc>
            </a:pPr>
            <a:r>
              <a:rPr lang="en-US" altLang="en-US" sz="2000" dirty="0"/>
              <a:t>Typicality vs. novelty</a:t>
            </a:r>
          </a:p>
          <a:p>
            <a:pPr lvl="1" eaLnBrk="1" hangingPunct="1">
              <a:lnSpc>
                <a:spcPct val="120000"/>
              </a:lnSpc>
            </a:pPr>
            <a:r>
              <a:rPr lang="en-US" altLang="en-US" sz="2000" dirty="0"/>
              <a:t>Accuracy</a:t>
            </a:r>
          </a:p>
          <a:p>
            <a:pPr lvl="1" eaLnBrk="1" hangingPunct="1">
              <a:lnSpc>
                <a:spcPct val="120000"/>
              </a:lnSpc>
            </a:pPr>
            <a:r>
              <a:rPr lang="en-US" altLang="en-US" sz="2000" dirty="0"/>
              <a:t>Timeliness</a:t>
            </a:r>
          </a:p>
          <a:p>
            <a:pPr lvl="1" eaLnBrk="1" hangingPunct="1">
              <a:lnSpc>
                <a:spcPct val="120000"/>
              </a:lnSpc>
            </a:pPr>
            <a:r>
              <a:rPr lang="en-US" altLang="en-US" sz="2000" dirty="0"/>
              <a:t>…</a:t>
            </a:r>
          </a:p>
        </p:txBody>
      </p:sp>
    </p:spTree>
    <p:extLst>
      <p:ext uri="{BB962C8B-B14F-4D97-AF65-F5344CB8AC3E}">
        <p14:creationId xmlns:p14="http://schemas.microsoft.com/office/powerpoint/2010/main" val="590085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5">
            <a:extLst>
              <a:ext uri="{FF2B5EF4-FFF2-40B4-BE49-F238E27FC236}">
                <a16:creationId xmlns:a16="http://schemas.microsoft.com/office/drawing/2014/main" id="{9535F90F-D831-87B8-91D1-2774AC57E9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77C8D501-3E68-4977-B8F6-73A05435A065}" type="slidenum">
              <a:rPr lang="en-US" altLang="en-US" sz="1400" smtClean="0"/>
              <a:pPr>
                <a:lnSpc>
                  <a:spcPct val="100000"/>
                </a:lnSpc>
                <a:spcBef>
                  <a:spcPct val="0"/>
                </a:spcBef>
                <a:buClrTx/>
                <a:buSzTx/>
                <a:buFontTx/>
                <a:buNone/>
              </a:pPr>
              <a:t>21</a:t>
            </a:fld>
            <a:endParaRPr lang="en-US" altLang="en-US" sz="1400"/>
          </a:p>
        </p:txBody>
      </p:sp>
      <p:sp>
        <p:nvSpPr>
          <p:cNvPr id="75779" name="Rectangle 2">
            <a:extLst>
              <a:ext uri="{FF2B5EF4-FFF2-40B4-BE49-F238E27FC236}">
                <a16:creationId xmlns:a16="http://schemas.microsoft.com/office/drawing/2014/main" id="{2AD6232B-F66D-2773-DE27-5CAF9C6F5C70}"/>
              </a:ext>
            </a:extLst>
          </p:cNvPr>
          <p:cNvSpPr>
            <a:spLocks noGrp="1" noChangeArrowheads="1"/>
          </p:cNvSpPr>
          <p:nvPr>
            <p:ph type="title"/>
          </p:nvPr>
        </p:nvSpPr>
        <p:spPr/>
        <p:txBody>
          <a:bodyPr/>
          <a:lstStyle/>
          <a:p>
            <a:pPr eaLnBrk="1" hangingPunct="1"/>
            <a:r>
              <a:rPr lang="en-US" altLang="en-US"/>
              <a:t>Applications of Data Mining</a:t>
            </a:r>
          </a:p>
        </p:txBody>
      </p:sp>
      <p:sp>
        <p:nvSpPr>
          <p:cNvPr id="75780" name="Rectangle 3">
            <a:extLst>
              <a:ext uri="{FF2B5EF4-FFF2-40B4-BE49-F238E27FC236}">
                <a16:creationId xmlns:a16="http://schemas.microsoft.com/office/drawing/2014/main" id="{CBAF81CF-2FE5-DE3D-857D-C015B6B661DB}"/>
              </a:ext>
            </a:extLst>
          </p:cNvPr>
          <p:cNvSpPr>
            <a:spLocks noGrp="1" noChangeArrowheads="1"/>
          </p:cNvSpPr>
          <p:nvPr>
            <p:ph type="body" idx="1"/>
          </p:nvPr>
        </p:nvSpPr>
        <p:spPr>
          <a:xfrm>
            <a:off x="381000" y="1371600"/>
            <a:ext cx="8458200" cy="5181600"/>
          </a:xfrm>
        </p:spPr>
        <p:txBody>
          <a:bodyPr/>
          <a:lstStyle/>
          <a:p>
            <a:pPr eaLnBrk="1" hangingPunct="1">
              <a:lnSpc>
                <a:spcPct val="120000"/>
              </a:lnSpc>
            </a:pPr>
            <a:r>
              <a:rPr lang="en-US" altLang="en-US" sz="2000"/>
              <a:t>Web page analysis: from web page classification, clustering to PageRank &amp; HITS algorithms</a:t>
            </a:r>
          </a:p>
          <a:p>
            <a:pPr eaLnBrk="1" hangingPunct="1">
              <a:lnSpc>
                <a:spcPct val="120000"/>
              </a:lnSpc>
            </a:pPr>
            <a:r>
              <a:rPr lang="en-US" altLang="en-US" sz="2000"/>
              <a:t>Collaborative analysis &amp; recommender systems</a:t>
            </a:r>
          </a:p>
          <a:p>
            <a:pPr eaLnBrk="1" hangingPunct="1">
              <a:lnSpc>
                <a:spcPct val="120000"/>
              </a:lnSpc>
            </a:pPr>
            <a:r>
              <a:rPr lang="en-US" altLang="en-US" sz="2000"/>
              <a:t>Basket data analysis to targeted marketing</a:t>
            </a:r>
          </a:p>
          <a:p>
            <a:pPr eaLnBrk="1" hangingPunct="1">
              <a:lnSpc>
                <a:spcPct val="120000"/>
              </a:lnSpc>
            </a:pPr>
            <a:r>
              <a:rPr lang="en-US" altLang="en-US" sz="2000"/>
              <a:t>Biological and medical data analysis: classification, cluster analysis (microarray data analysis),  biological sequence analysis, biological network analysis</a:t>
            </a:r>
          </a:p>
          <a:p>
            <a:pPr eaLnBrk="1" hangingPunct="1">
              <a:lnSpc>
                <a:spcPct val="120000"/>
              </a:lnSpc>
            </a:pPr>
            <a:r>
              <a:rPr lang="en-US" altLang="en-US" sz="2000"/>
              <a:t>Data mining and software engineering (e.g., IEEE Computer, Aug. 2009 issue)</a:t>
            </a:r>
          </a:p>
          <a:p>
            <a:pPr eaLnBrk="1" hangingPunct="1">
              <a:lnSpc>
                <a:spcPct val="120000"/>
              </a:lnSpc>
            </a:pPr>
            <a:r>
              <a:rPr lang="en-US" altLang="en-US" sz="2000"/>
              <a:t>From major dedicated data mining systems/tools (e.g., SAS, MS SQL-Server Analysis Manager, Oracle Data Mining Tools) to invisible data mining</a:t>
            </a:r>
          </a:p>
        </p:txBody>
      </p:sp>
    </p:spTree>
    <p:extLst>
      <p:ext uri="{BB962C8B-B14F-4D97-AF65-F5344CB8AC3E}">
        <p14:creationId xmlns:p14="http://schemas.microsoft.com/office/powerpoint/2010/main" val="3501264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5">
            <a:extLst>
              <a:ext uri="{FF2B5EF4-FFF2-40B4-BE49-F238E27FC236}">
                <a16:creationId xmlns:a16="http://schemas.microsoft.com/office/drawing/2014/main" id="{1FB5713D-F559-CD59-7A61-2C424BE0C2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25E8855D-D2C8-4FC4-8144-4BBBE4016450}" type="slidenum">
              <a:rPr lang="en-US" altLang="en-US" sz="1400" smtClean="0"/>
              <a:pPr>
                <a:lnSpc>
                  <a:spcPct val="100000"/>
                </a:lnSpc>
                <a:spcBef>
                  <a:spcPct val="0"/>
                </a:spcBef>
                <a:buClrTx/>
                <a:buSzTx/>
                <a:buFontTx/>
                <a:buNone/>
              </a:pPr>
              <a:t>22</a:t>
            </a:fld>
            <a:endParaRPr lang="en-US" altLang="en-US" sz="1400"/>
          </a:p>
        </p:txBody>
      </p:sp>
      <p:sp>
        <p:nvSpPr>
          <p:cNvPr id="73731" name="Rectangle 2">
            <a:extLst>
              <a:ext uri="{FF2B5EF4-FFF2-40B4-BE49-F238E27FC236}">
                <a16:creationId xmlns:a16="http://schemas.microsoft.com/office/drawing/2014/main" id="{693DCF28-CF00-8B2C-CD74-E7D81FA10C5F}"/>
              </a:ext>
            </a:extLst>
          </p:cNvPr>
          <p:cNvSpPr>
            <a:spLocks noGrp="1" noChangeArrowheads="1"/>
          </p:cNvSpPr>
          <p:nvPr>
            <p:ph type="title"/>
          </p:nvPr>
        </p:nvSpPr>
        <p:spPr>
          <a:xfrm>
            <a:off x="0" y="304800"/>
            <a:ext cx="9144000" cy="685800"/>
          </a:xfrm>
          <a:noFill/>
        </p:spPr>
        <p:txBody>
          <a:bodyPr lIns="92075" tIns="46038" rIns="92075" bIns="46038" anchor="ctr"/>
          <a:lstStyle/>
          <a:p>
            <a:pPr eaLnBrk="1" hangingPunct="1"/>
            <a:r>
              <a:rPr lang="en-US" altLang="en-US" sz="3200"/>
              <a:t>Why Confluence of Multiple Disciplines?</a:t>
            </a:r>
            <a:endParaRPr lang="en-US" altLang="en-US" sz="3200" b="0" u="sng"/>
          </a:p>
        </p:txBody>
      </p:sp>
      <p:sp>
        <p:nvSpPr>
          <p:cNvPr id="73732" name="Rectangle 3">
            <a:extLst>
              <a:ext uri="{FF2B5EF4-FFF2-40B4-BE49-F238E27FC236}">
                <a16:creationId xmlns:a16="http://schemas.microsoft.com/office/drawing/2014/main" id="{DA3BE413-6F42-456C-6C3A-0BE0FF8A152A}"/>
              </a:ext>
            </a:extLst>
          </p:cNvPr>
          <p:cNvSpPr>
            <a:spLocks noGrp="1" noChangeArrowheads="1"/>
          </p:cNvSpPr>
          <p:nvPr>
            <p:ph type="body" idx="1"/>
          </p:nvPr>
        </p:nvSpPr>
        <p:spPr>
          <a:xfrm>
            <a:off x="381000" y="1295400"/>
            <a:ext cx="8610600" cy="5181600"/>
          </a:xfrm>
          <a:noFill/>
        </p:spPr>
        <p:txBody>
          <a:bodyPr lIns="92075" tIns="46038" rIns="92075" bIns="46038"/>
          <a:lstStyle/>
          <a:p>
            <a:pPr eaLnBrk="1" hangingPunct="1">
              <a:lnSpc>
                <a:spcPct val="100000"/>
              </a:lnSpc>
            </a:pPr>
            <a:r>
              <a:rPr lang="en-US" altLang="en-US" sz="2400"/>
              <a:t>Tremendous amount of data</a:t>
            </a:r>
          </a:p>
          <a:p>
            <a:pPr lvl="1" eaLnBrk="1" hangingPunct="1">
              <a:lnSpc>
                <a:spcPct val="100000"/>
              </a:lnSpc>
            </a:pPr>
            <a:r>
              <a:rPr lang="en-US" altLang="en-US" sz="2000"/>
              <a:t>Algorithms must be highly scalable to handle such as tera-bytes of data</a:t>
            </a:r>
          </a:p>
          <a:p>
            <a:pPr eaLnBrk="1" hangingPunct="1">
              <a:lnSpc>
                <a:spcPct val="100000"/>
              </a:lnSpc>
            </a:pPr>
            <a:r>
              <a:rPr lang="en-US" altLang="en-US" sz="2400"/>
              <a:t>High-dimensionality of data </a:t>
            </a:r>
          </a:p>
          <a:p>
            <a:pPr lvl="1" eaLnBrk="1" hangingPunct="1">
              <a:lnSpc>
                <a:spcPct val="100000"/>
              </a:lnSpc>
            </a:pPr>
            <a:r>
              <a:rPr lang="en-US" altLang="en-US" sz="2000"/>
              <a:t>Micro-array may have tens of thousands of dimensions</a:t>
            </a:r>
          </a:p>
          <a:p>
            <a:pPr eaLnBrk="1" hangingPunct="1">
              <a:lnSpc>
                <a:spcPct val="100000"/>
              </a:lnSpc>
            </a:pPr>
            <a:r>
              <a:rPr lang="en-US" altLang="en-US" sz="2400"/>
              <a:t>High complexity of data</a:t>
            </a:r>
          </a:p>
          <a:p>
            <a:pPr lvl="1" eaLnBrk="1" hangingPunct="1">
              <a:lnSpc>
                <a:spcPct val="100000"/>
              </a:lnSpc>
            </a:pPr>
            <a:r>
              <a:rPr lang="en-US" altLang="en-US" sz="2000"/>
              <a:t>Data streams and sensor data</a:t>
            </a:r>
          </a:p>
          <a:p>
            <a:pPr lvl="1" eaLnBrk="1" hangingPunct="1">
              <a:lnSpc>
                <a:spcPct val="100000"/>
              </a:lnSpc>
            </a:pPr>
            <a:r>
              <a:rPr lang="en-US" altLang="en-US" sz="2000"/>
              <a:t>Time-series data, temporal data, sequence data </a:t>
            </a:r>
          </a:p>
          <a:p>
            <a:pPr lvl="1" eaLnBrk="1" hangingPunct="1">
              <a:lnSpc>
                <a:spcPct val="100000"/>
              </a:lnSpc>
            </a:pPr>
            <a:r>
              <a:rPr lang="en-US" altLang="en-US" sz="2000"/>
              <a:t>Structure data, graphs, social networks and multi-linked data</a:t>
            </a:r>
          </a:p>
          <a:p>
            <a:pPr lvl="1" eaLnBrk="1" hangingPunct="1">
              <a:lnSpc>
                <a:spcPct val="100000"/>
              </a:lnSpc>
            </a:pPr>
            <a:r>
              <a:rPr lang="en-US" altLang="en-US" sz="2000"/>
              <a:t>Heterogeneous databases and legacy databases</a:t>
            </a:r>
          </a:p>
          <a:p>
            <a:pPr lvl="1" eaLnBrk="1" hangingPunct="1">
              <a:lnSpc>
                <a:spcPct val="100000"/>
              </a:lnSpc>
            </a:pPr>
            <a:r>
              <a:rPr lang="en-US" altLang="en-US" sz="2000"/>
              <a:t>Spatial, spatiotemporal, multimedia, text and Web data</a:t>
            </a:r>
          </a:p>
          <a:p>
            <a:pPr lvl="1" eaLnBrk="1" hangingPunct="1">
              <a:lnSpc>
                <a:spcPct val="100000"/>
              </a:lnSpc>
            </a:pPr>
            <a:r>
              <a:rPr lang="en-US" altLang="en-US" sz="2000"/>
              <a:t>Software programs, scientific simulations</a:t>
            </a:r>
          </a:p>
          <a:p>
            <a:pPr eaLnBrk="1" hangingPunct="1">
              <a:lnSpc>
                <a:spcPct val="100000"/>
              </a:lnSpc>
            </a:pPr>
            <a:r>
              <a:rPr lang="en-US" altLang="en-US" sz="2400"/>
              <a:t>New and sophisticated applications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5">
            <a:extLst>
              <a:ext uri="{FF2B5EF4-FFF2-40B4-BE49-F238E27FC236}">
                <a16:creationId xmlns:a16="http://schemas.microsoft.com/office/drawing/2014/main" id="{916831F8-662A-DC57-DDE8-D0F464B9C3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DDF7A634-57A8-4DCC-8A63-495E685CA8F9}" type="slidenum">
              <a:rPr lang="en-US" altLang="en-US" sz="1400" smtClean="0"/>
              <a:pPr>
                <a:lnSpc>
                  <a:spcPct val="100000"/>
                </a:lnSpc>
                <a:spcBef>
                  <a:spcPct val="0"/>
                </a:spcBef>
                <a:buClrTx/>
                <a:buSzTx/>
                <a:buFontTx/>
                <a:buNone/>
              </a:pPr>
              <a:t>23</a:t>
            </a:fld>
            <a:endParaRPr lang="en-US" altLang="en-US" sz="1400"/>
          </a:p>
        </p:txBody>
      </p:sp>
      <p:sp>
        <p:nvSpPr>
          <p:cNvPr id="78851" name="Rectangle 2">
            <a:extLst>
              <a:ext uri="{FF2B5EF4-FFF2-40B4-BE49-F238E27FC236}">
                <a16:creationId xmlns:a16="http://schemas.microsoft.com/office/drawing/2014/main" id="{9D926471-A39D-F6BC-681C-0E606315E6C4}"/>
              </a:ext>
            </a:extLst>
          </p:cNvPr>
          <p:cNvSpPr>
            <a:spLocks noGrp="1" noChangeArrowheads="1"/>
          </p:cNvSpPr>
          <p:nvPr>
            <p:ph type="title"/>
          </p:nvPr>
        </p:nvSpPr>
        <p:spPr>
          <a:xfrm>
            <a:off x="1066800" y="304800"/>
            <a:ext cx="7239000" cy="585788"/>
          </a:xfrm>
          <a:noFill/>
        </p:spPr>
        <p:txBody>
          <a:bodyPr lIns="92075" tIns="46038" rIns="92075" bIns="46038" anchor="ctr"/>
          <a:lstStyle/>
          <a:p>
            <a:pPr eaLnBrk="1" hangingPunct="1"/>
            <a:r>
              <a:rPr lang="en-US" altLang="en-US" sz="3200"/>
              <a:t>Major Issues in Data Mining (1)</a:t>
            </a:r>
            <a:endParaRPr lang="en-US" altLang="en-US" sz="3200" b="0" u="sng"/>
          </a:p>
        </p:txBody>
      </p:sp>
      <p:sp>
        <p:nvSpPr>
          <p:cNvPr id="78852" name="Rectangle 3">
            <a:extLst>
              <a:ext uri="{FF2B5EF4-FFF2-40B4-BE49-F238E27FC236}">
                <a16:creationId xmlns:a16="http://schemas.microsoft.com/office/drawing/2014/main" id="{1A482DCB-7C40-136E-A2BB-0200059B9511}"/>
              </a:ext>
            </a:extLst>
          </p:cNvPr>
          <p:cNvSpPr>
            <a:spLocks noGrp="1" noChangeArrowheads="1"/>
          </p:cNvSpPr>
          <p:nvPr>
            <p:ph type="body" idx="1"/>
          </p:nvPr>
        </p:nvSpPr>
        <p:spPr>
          <a:xfrm>
            <a:off x="381000" y="1078787"/>
            <a:ext cx="8382000" cy="5398213"/>
          </a:xfrm>
          <a:noFill/>
        </p:spPr>
        <p:txBody>
          <a:bodyPr lIns="92075" tIns="46038" rIns="92075" bIns="46038"/>
          <a:lstStyle/>
          <a:p>
            <a:pPr eaLnBrk="1" hangingPunct="1">
              <a:lnSpc>
                <a:spcPct val="120000"/>
              </a:lnSpc>
            </a:pPr>
            <a:r>
              <a:rPr lang="en-US" altLang="en-US" sz="2000" dirty="0"/>
              <a:t>Mining Methodology</a:t>
            </a:r>
          </a:p>
          <a:p>
            <a:pPr lvl="1" eaLnBrk="1" hangingPunct="1">
              <a:lnSpc>
                <a:spcPct val="120000"/>
              </a:lnSpc>
            </a:pPr>
            <a:r>
              <a:rPr lang="en-US" altLang="en-US" sz="2000" dirty="0"/>
              <a:t>Mining various and new kinds of knowledge</a:t>
            </a:r>
          </a:p>
          <a:p>
            <a:pPr lvl="1" eaLnBrk="1" hangingPunct="1">
              <a:lnSpc>
                <a:spcPct val="120000"/>
              </a:lnSpc>
            </a:pPr>
            <a:r>
              <a:rPr lang="en-US" altLang="en-US" sz="2000" dirty="0"/>
              <a:t>Mining knowledge in multi-dimensional space</a:t>
            </a:r>
          </a:p>
          <a:p>
            <a:pPr lvl="1" eaLnBrk="1" hangingPunct="1">
              <a:lnSpc>
                <a:spcPct val="120000"/>
              </a:lnSpc>
            </a:pPr>
            <a:r>
              <a:rPr lang="en-US" altLang="en-US" sz="2000" dirty="0"/>
              <a:t>Data mining: An interdisciplinary effort</a:t>
            </a:r>
          </a:p>
          <a:p>
            <a:pPr lvl="1" eaLnBrk="1" hangingPunct="1">
              <a:lnSpc>
                <a:spcPct val="120000"/>
              </a:lnSpc>
            </a:pPr>
            <a:r>
              <a:rPr lang="en-US" altLang="en-US" sz="2000" dirty="0"/>
              <a:t>Boosting the power of discovery in a networked environment</a:t>
            </a:r>
          </a:p>
          <a:p>
            <a:pPr lvl="1" eaLnBrk="1" hangingPunct="1">
              <a:lnSpc>
                <a:spcPct val="120000"/>
              </a:lnSpc>
            </a:pPr>
            <a:r>
              <a:rPr lang="en-US" altLang="en-US" sz="2000" dirty="0"/>
              <a:t>Handling noise, uncertainty, and incompleteness of data</a:t>
            </a:r>
          </a:p>
          <a:p>
            <a:pPr lvl="1" eaLnBrk="1" hangingPunct="1">
              <a:lnSpc>
                <a:spcPct val="120000"/>
              </a:lnSpc>
            </a:pPr>
            <a:r>
              <a:rPr lang="en-US" altLang="en-US" sz="2000" dirty="0"/>
              <a:t>Pattern evaluation and pattern- or constraint-guided mining</a:t>
            </a:r>
          </a:p>
          <a:p>
            <a:pPr eaLnBrk="1" hangingPunct="1">
              <a:lnSpc>
                <a:spcPct val="120000"/>
              </a:lnSpc>
            </a:pPr>
            <a:r>
              <a:rPr lang="en-US" altLang="en-US" sz="2000" dirty="0"/>
              <a:t>User Interaction</a:t>
            </a:r>
          </a:p>
          <a:p>
            <a:pPr lvl="1" eaLnBrk="1" hangingPunct="1">
              <a:lnSpc>
                <a:spcPct val="120000"/>
              </a:lnSpc>
            </a:pPr>
            <a:r>
              <a:rPr lang="en-US" altLang="en-US" sz="2000" dirty="0"/>
              <a:t>Interactive mining</a:t>
            </a:r>
          </a:p>
          <a:p>
            <a:pPr lvl="1" eaLnBrk="1" hangingPunct="1">
              <a:lnSpc>
                <a:spcPct val="120000"/>
              </a:lnSpc>
            </a:pPr>
            <a:r>
              <a:rPr lang="en-US" altLang="en-US" sz="2000" dirty="0"/>
              <a:t>Incorporation of background knowledge</a:t>
            </a:r>
          </a:p>
          <a:p>
            <a:pPr lvl="1" eaLnBrk="1" hangingPunct="1">
              <a:lnSpc>
                <a:spcPct val="120000"/>
              </a:lnSpc>
            </a:pPr>
            <a:r>
              <a:rPr lang="en-US" altLang="en-US" sz="2000" dirty="0"/>
              <a:t>Presentation and visualization of data mining results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5">
            <a:extLst>
              <a:ext uri="{FF2B5EF4-FFF2-40B4-BE49-F238E27FC236}">
                <a16:creationId xmlns:a16="http://schemas.microsoft.com/office/drawing/2014/main" id="{5D58AF1E-68B3-8072-C413-8D4AF5A820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BEA93847-1363-4AC6-A2CC-EEE90ED02B1C}" type="slidenum">
              <a:rPr lang="en-US" altLang="en-US" sz="1400" smtClean="0"/>
              <a:pPr>
                <a:lnSpc>
                  <a:spcPct val="100000"/>
                </a:lnSpc>
                <a:spcBef>
                  <a:spcPct val="0"/>
                </a:spcBef>
                <a:buClrTx/>
                <a:buSzTx/>
                <a:buFontTx/>
                <a:buNone/>
              </a:pPr>
              <a:t>24</a:t>
            </a:fld>
            <a:endParaRPr lang="en-US" altLang="en-US" sz="1400"/>
          </a:p>
        </p:txBody>
      </p:sp>
      <p:sp>
        <p:nvSpPr>
          <p:cNvPr id="80899" name="Rectangle 2">
            <a:extLst>
              <a:ext uri="{FF2B5EF4-FFF2-40B4-BE49-F238E27FC236}">
                <a16:creationId xmlns:a16="http://schemas.microsoft.com/office/drawing/2014/main" id="{19275ABD-0EFC-C990-F645-D54EBDE1907D}"/>
              </a:ext>
            </a:extLst>
          </p:cNvPr>
          <p:cNvSpPr>
            <a:spLocks noGrp="1" noChangeArrowheads="1"/>
          </p:cNvSpPr>
          <p:nvPr>
            <p:ph type="title"/>
          </p:nvPr>
        </p:nvSpPr>
        <p:spPr>
          <a:xfrm>
            <a:off x="1066800" y="304800"/>
            <a:ext cx="7239000" cy="585788"/>
          </a:xfrm>
          <a:noFill/>
        </p:spPr>
        <p:txBody>
          <a:bodyPr lIns="92075" tIns="46038" rIns="92075" bIns="46038" anchor="ctr"/>
          <a:lstStyle/>
          <a:p>
            <a:pPr eaLnBrk="1" hangingPunct="1"/>
            <a:r>
              <a:rPr lang="en-US" altLang="en-US" sz="3200"/>
              <a:t>Major Issues in Data Mining (2)</a:t>
            </a:r>
            <a:endParaRPr lang="en-US" altLang="en-US" sz="3200" b="0" u="sng"/>
          </a:p>
        </p:txBody>
      </p:sp>
      <p:sp>
        <p:nvSpPr>
          <p:cNvPr id="80900" name="Rectangle 3">
            <a:extLst>
              <a:ext uri="{FF2B5EF4-FFF2-40B4-BE49-F238E27FC236}">
                <a16:creationId xmlns:a16="http://schemas.microsoft.com/office/drawing/2014/main" id="{108774FD-1167-9DF9-3B2F-50BFF8B43F2E}"/>
              </a:ext>
            </a:extLst>
          </p:cNvPr>
          <p:cNvSpPr>
            <a:spLocks noGrp="1" noChangeArrowheads="1"/>
          </p:cNvSpPr>
          <p:nvPr>
            <p:ph type="body" idx="1"/>
          </p:nvPr>
        </p:nvSpPr>
        <p:spPr>
          <a:xfrm>
            <a:off x="381000" y="1294544"/>
            <a:ext cx="8382000" cy="4801456"/>
          </a:xfrm>
          <a:noFill/>
        </p:spPr>
        <p:txBody>
          <a:bodyPr lIns="92075" tIns="46038" rIns="92075" bIns="46038"/>
          <a:lstStyle/>
          <a:p>
            <a:pPr eaLnBrk="1" hangingPunct="1">
              <a:lnSpc>
                <a:spcPct val="120000"/>
              </a:lnSpc>
            </a:pPr>
            <a:r>
              <a:rPr lang="en-US" altLang="en-US" sz="2000" dirty="0"/>
              <a:t>Efficiency and Scalability</a:t>
            </a:r>
          </a:p>
          <a:p>
            <a:pPr lvl="1" eaLnBrk="1" hangingPunct="1">
              <a:lnSpc>
                <a:spcPct val="120000"/>
              </a:lnSpc>
            </a:pPr>
            <a:r>
              <a:rPr lang="en-US" altLang="en-US" sz="2000" dirty="0"/>
              <a:t>Efficiency and scalability of data mining algorithms</a:t>
            </a:r>
          </a:p>
          <a:p>
            <a:pPr lvl="1" eaLnBrk="1" hangingPunct="1">
              <a:lnSpc>
                <a:spcPct val="120000"/>
              </a:lnSpc>
            </a:pPr>
            <a:r>
              <a:rPr lang="en-US" altLang="en-US" sz="2000" dirty="0"/>
              <a:t>Parallel, distributed, stream, and incremental mining methods</a:t>
            </a:r>
          </a:p>
          <a:p>
            <a:pPr eaLnBrk="1" hangingPunct="1">
              <a:lnSpc>
                <a:spcPct val="120000"/>
              </a:lnSpc>
            </a:pPr>
            <a:r>
              <a:rPr lang="en-US" altLang="en-US" sz="2000" dirty="0"/>
              <a:t>Diversity of data types</a:t>
            </a:r>
          </a:p>
          <a:p>
            <a:pPr lvl="1" eaLnBrk="1" hangingPunct="1">
              <a:lnSpc>
                <a:spcPct val="120000"/>
              </a:lnSpc>
            </a:pPr>
            <a:r>
              <a:rPr lang="en-US" altLang="en-US" sz="2000" dirty="0"/>
              <a:t>Handling complex types of data</a:t>
            </a:r>
          </a:p>
          <a:p>
            <a:pPr lvl="1" eaLnBrk="1" hangingPunct="1">
              <a:lnSpc>
                <a:spcPct val="120000"/>
              </a:lnSpc>
            </a:pPr>
            <a:r>
              <a:rPr lang="en-US" altLang="en-US" sz="2000" dirty="0"/>
              <a:t>Mining dynamic, networked, and global data repositories</a:t>
            </a:r>
          </a:p>
          <a:p>
            <a:pPr eaLnBrk="1" hangingPunct="1">
              <a:lnSpc>
                <a:spcPct val="120000"/>
              </a:lnSpc>
            </a:pPr>
            <a:r>
              <a:rPr lang="en-US" altLang="en-US" sz="2000" dirty="0"/>
              <a:t>Data mining and society</a:t>
            </a:r>
          </a:p>
          <a:p>
            <a:pPr lvl="1" eaLnBrk="1" hangingPunct="1">
              <a:lnSpc>
                <a:spcPct val="120000"/>
              </a:lnSpc>
            </a:pPr>
            <a:r>
              <a:rPr lang="en-US" altLang="en-US" sz="2000" dirty="0"/>
              <a:t>Social impacts of data mining</a:t>
            </a:r>
          </a:p>
          <a:p>
            <a:pPr lvl="1" eaLnBrk="1" hangingPunct="1">
              <a:lnSpc>
                <a:spcPct val="120000"/>
              </a:lnSpc>
            </a:pPr>
            <a:r>
              <a:rPr lang="en-US" altLang="en-US" sz="2000" dirty="0"/>
              <a:t>Privacy-preserving data mining</a:t>
            </a:r>
          </a:p>
          <a:p>
            <a:pPr lvl="1" eaLnBrk="1" hangingPunct="1">
              <a:lnSpc>
                <a:spcPct val="120000"/>
              </a:lnSpc>
            </a:pPr>
            <a:r>
              <a:rPr lang="en-US" altLang="en-US" sz="2000" dirty="0"/>
              <a:t>Invisible data mining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a:extLst>
              <a:ext uri="{FF2B5EF4-FFF2-40B4-BE49-F238E27FC236}">
                <a16:creationId xmlns:a16="http://schemas.microsoft.com/office/drawing/2014/main" id="{89B3E819-D0A2-80BC-E6D6-76562868981E}"/>
              </a:ext>
            </a:extLst>
          </p:cNvPr>
          <p:cNvSpPr>
            <a:spLocks noGrp="1" noChangeArrowheads="1"/>
          </p:cNvSpPr>
          <p:nvPr>
            <p:ph type="title"/>
          </p:nvPr>
        </p:nvSpPr>
        <p:spPr>
          <a:xfrm>
            <a:off x="457200" y="274638"/>
            <a:ext cx="8229600" cy="685800"/>
          </a:xfrm>
          <a:noFill/>
          <a:ln/>
        </p:spPr>
        <p:txBody>
          <a:bodyPr lIns="92075" tIns="46038" rIns="92075" bIns="46038">
            <a:normAutofit fontScale="90000"/>
          </a:bodyPr>
          <a:lstStyle/>
          <a:p>
            <a:r>
              <a:rPr lang="en-US" altLang="en-US" dirty="0">
                <a:latin typeface="Times New Roman" panose="02020603050405020304" pitchFamily="18" charset="0"/>
                <a:cs typeface="Times New Roman" panose="02020603050405020304" pitchFamily="18" charset="0"/>
              </a:rPr>
              <a:t>Research Issues in Data Mining</a:t>
            </a:r>
            <a:endParaRPr lang="en-US" altLang="en-US" b="1" u="sng" dirty="0">
              <a:latin typeface="Times New Roman" panose="02020603050405020304" pitchFamily="18" charset="0"/>
              <a:cs typeface="Times New Roman" panose="02020603050405020304" pitchFamily="18" charset="0"/>
            </a:endParaRPr>
          </a:p>
        </p:txBody>
      </p:sp>
      <p:sp>
        <p:nvSpPr>
          <p:cNvPr id="345091" name="Rectangle 3">
            <a:extLst>
              <a:ext uri="{FF2B5EF4-FFF2-40B4-BE49-F238E27FC236}">
                <a16:creationId xmlns:a16="http://schemas.microsoft.com/office/drawing/2014/main" id="{B6074AFA-15DF-9E9F-5DBC-8CF1D7ED0FD0}"/>
              </a:ext>
            </a:extLst>
          </p:cNvPr>
          <p:cNvSpPr>
            <a:spLocks noGrp="1" noChangeArrowheads="1"/>
          </p:cNvSpPr>
          <p:nvPr>
            <p:ph type="body" idx="1"/>
          </p:nvPr>
        </p:nvSpPr>
        <p:spPr>
          <a:xfrm>
            <a:off x="304800" y="990600"/>
            <a:ext cx="8610600" cy="5410200"/>
          </a:xfrm>
          <a:noFill/>
          <a:ln/>
        </p:spPr>
        <p:txBody>
          <a:bodyPr lIns="92075" tIns="46038" rIns="92075" bIns="46038"/>
          <a:lstStyle/>
          <a:p>
            <a:pPr>
              <a:lnSpc>
                <a:spcPct val="80000"/>
              </a:lnSpc>
            </a:pPr>
            <a:r>
              <a:rPr lang="en-US" altLang="en-US" sz="2400" dirty="0">
                <a:latin typeface="Times New Roman" panose="02020603050405020304" pitchFamily="18" charset="0"/>
                <a:cs typeface="Times New Roman" panose="02020603050405020304" pitchFamily="18" charset="0"/>
              </a:rPr>
              <a:t>Data mining (knowledge discovery in databases):             </a:t>
            </a:r>
          </a:p>
          <a:p>
            <a:pPr lvl="1">
              <a:lnSpc>
                <a:spcPct val="80000"/>
              </a:lnSpc>
            </a:pPr>
            <a:r>
              <a:rPr lang="en-US" altLang="en-US" sz="2400" dirty="0">
                <a:latin typeface="Times New Roman" panose="02020603050405020304" pitchFamily="18" charset="0"/>
                <a:cs typeface="Times New Roman" panose="02020603050405020304" pitchFamily="18" charset="0"/>
              </a:rPr>
              <a:t>Extraction of interesting (</a:t>
            </a:r>
            <a:r>
              <a:rPr lang="en-GB" altLang="en-US" sz="2400" u="sng" dirty="0">
                <a:latin typeface="Times New Roman" panose="02020603050405020304" pitchFamily="18" charset="0"/>
                <a:cs typeface="Times New Roman" panose="02020603050405020304" pitchFamily="18" charset="0"/>
              </a:rPr>
              <a:t>non-trivial,</a:t>
            </a:r>
            <a:r>
              <a:rPr lang="en-GB" altLang="en-US" sz="2400" dirty="0">
                <a:latin typeface="Times New Roman" panose="02020603050405020304" pitchFamily="18" charset="0"/>
                <a:cs typeface="Times New Roman" panose="02020603050405020304" pitchFamily="18" charset="0"/>
              </a:rPr>
              <a:t> </a:t>
            </a:r>
            <a:r>
              <a:rPr lang="en-GB" altLang="en-US" sz="2400" u="sng" dirty="0">
                <a:latin typeface="Times New Roman" panose="02020603050405020304" pitchFamily="18" charset="0"/>
                <a:cs typeface="Times New Roman" panose="02020603050405020304" pitchFamily="18" charset="0"/>
              </a:rPr>
              <a:t>implicit</a:t>
            </a:r>
            <a:r>
              <a:rPr lang="en-GB" altLang="en-US" sz="2400" dirty="0">
                <a:latin typeface="Times New Roman" panose="02020603050405020304" pitchFamily="18" charset="0"/>
                <a:cs typeface="Times New Roman" panose="02020603050405020304" pitchFamily="18" charset="0"/>
              </a:rPr>
              <a:t>, </a:t>
            </a:r>
            <a:r>
              <a:rPr lang="en-GB" altLang="en-US" sz="2400" u="sng" dirty="0">
                <a:latin typeface="Times New Roman" panose="02020603050405020304" pitchFamily="18" charset="0"/>
                <a:cs typeface="Times New Roman" panose="02020603050405020304" pitchFamily="18" charset="0"/>
              </a:rPr>
              <a:t>previously unknown</a:t>
            </a:r>
            <a:r>
              <a:rPr lang="en-GB" altLang="en-US" sz="2400" dirty="0">
                <a:latin typeface="Times New Roman" panose="02020603050405020304" pitchFamily="18" charset="0"/>
                <a:cs typeface="Times New Roman" panose="02020603050405020304" pitchFamily="18" charset="0"/>
              </a:rPr>
              <a:t> and </a:t>
            </a:r>
            <a:r>
              <a:rPr lang="en-GB" altLang="en-US" sz="2400" u="sng" dirty="0">
                <a:latin typeface="Times New Roman" panose="02020603050405020304" pitchFamily="18" charset="0"/>
                <a:cs typeface="Times New Roman" panose="02020603050405020304" pitchFamily="18" charset="0"/>
              </a:rPr>
              <a:t>potentially useful)</a:t>
            </a:r>
            <a:r>
              <a:rPr lang="en-GB" altLang="en-US" sz="2400" dirty="0">
                <a:latin typeface="Times New Roman" panose="02020603050405020304" pitchFamily="18" charset="0"/>
                <a:cs typeface="Times New Roman" panose="02020603050405020304" pitchFamily="18" charset="0"/>
              </a:rPr>
              <a:t> information or patterns from data in </a:t>
            </a:r>
            <a:r>
              <a:rPr lang="en-GB" altLang="en-US" sz="2400" u="sng" dirty="0">
                <a:latin typeface="Times New Roman" panose="02020603050405020304" pitchFamily="18" charset="0"/>
                <a:cs typeface="Times New Roman" panose="02020603050405020304" pitchFamily="18" charset="0"/>
              </a:rPr>
              <a:t>large databases</a:t>
            </a:r>
          </a:p>
          <a:p>
            <a:pPr>
              <a:lnSpc>
                <a:spcPct val="80000"/>
              </a:lnSpc>
            </a:pPr>
            <a:r>
              <a:rPr lang="en-GB" altLang="en-US" sz="2800" dirty="0">
                <a:latin typeface="Times New Roman" panose="02020603050405020304" pitchFamily="18" charset="0"/>
                <a:cs typeface="Times New Roman" panose="02020603050405020304" pitchFamily="18" charset="0"/>
              </a:rPr>
              <a:t>So far data mining means</a:t>
            </a:r>
          </a:p>
          <a:p>
            <a:pPr lvl="1">
              <a:lnSpc>
                <a:spcPct val="80000"/>
              </a:lnSpc>
            </a:pPr>
            <a:r>
              <a:rPr lang="en-GB" altLang="en-US" sz="2400" dirty="0">
                <a:latin typeface="Times New Roman" panose="02020603050405020304" pitchFamily="18" charset="0"/>
                <a:cs typeface="Times New Roman" panose="02020603050405020304" pitchFamily="18" charset="0"/>
              </a:rPr>
              <a:t>Summarization, Association rules, clustering, classification</a:t>
            </a:r>
          </a:p>
          <a:p>
            <a:pPr>
              <a:lnSpc>
                <a:spcPct val="80000"/>
              </a:lnSpc>
            </a:pPr>
            <a:r>
              <a:rPr lang="en-GB" altLang="en-US" sz="2800" dirty="0">
                <a:latin typeface="Times New Roman" panose="02020603050405020304" pitchFamily="18" charset="0"/>
                <a:cs typeface="Times New Roman" panose="02020603050405020304" pitchFamily="18" charset="0"/>
              </a:rPr>
              <a:t>Research Issues</a:t>
            </a:r>
          </a:p>
          <a:p>
            <a:pPr lvl="1">
              <a:lnSpc>
                <a:spcPct val="80000"/>
              </a:lnSpc>
            </a:pPr>
            <a:r>
              <a:rPr lang="en-GB" altLang="en-US" sz="2400" dirty="0">
                <a:latin typeface="Times New Roman" panose="02020603050405020304" pitchFamily="18" charset="0"/>
                <a:cs typeface="Times New Roman" panose="02020603050405020304" pitchFamily="18" charset="0"/>
              </a:rPr>
              <a:t>Finding new patterns</a:t>
            </a:r>
          </a:p>
          <a:p>
            <a:pPr lvl="2">
              <a:lnSpc>
                <a:spcPct val="80000"/>
              </a:lnSpc>
            </a:pPr>
            <a:r>
              <a:rPr lang="en-GB" altLang="en-US" sz="2000" dirty="0">
                <a:latin typeface="Times New Roman" panose="02020603050405020304" pitchFamily="18" charset="0"/>
                <a:cs typeface="Times New Roman" panose="02020603050405020304" pitchFamily="18" charset="0"/>
              </a:rPr>
              <a:t>Market basket data, Complex data, stream data </a:t>
            </a:r>
          </a:p>
          <a:p>
            <a:pPr lvl="1">
              <a:lnSpc>
                <a:spcPct val="80000"/>
              </a:lnSpc>
            </a:pPr>
            <a:r>
              <a:rPr lang="en-GB" altLang="en-US" sz="2400" dirty="0">
                <a:latin typeface="Times New Roman" panose="02020603050405020304" pitchFamily="18" charset="0"/>
                <a:cs typeface="Times New Roman" panose="02020603050405020304" pitchFamily="18" charset="0"/>
              </a:rPr>
              <a:t>Improving the performance of existing algorithms</a:t>
            </a:r>
          </a:p>
          <a:p>
            <a:pPr lvl="2">
              <a:lnSpc>
                <a:spcPct val="80000"/>
              </a:lnSpc>
            </a:pPr>
            <a:r>
              <a:rPr lang="en-GB" altLang="en-US" sz="2000" dirty="0">
                <a:latin typeface="Times New Roman" panose="02020603050405020304" pitchFamily="18" charset="0"/>
                <a:cs typeface="Times New Roman" panose="02020603050405020304" pitchFamily="18" charset="0"/>
              </a:rPr>
              <a:t>Scalable algorithms</a:t>
            </a:r>
          </a:p>
          <a:p>
            <a:pPr lvl="3">
              <a:lnSpc>
                <a:spcPct val="80000"/>
              </a:lnSpc>
            </a:pPr>
            <a:r>
              <a:rPr lang="en-GB" altLang="en-US" sz="1800" dirty="0">
                <a:latin typeface="Times New Roman" panose="02020603050405020304" pitchFamily="18" charset="0"/>
                <a:cs typeface="Times New Roman" panose="02020603050405020304" pitchFamily="18" charset="0"/>
              </a:rPr>
              <a:t>Data, features or dimensions</a:t>
            </a:r>
          </a:p>
          <a:p>
            <a:pPr lvl="2">
              <a:lnSpc>
                <a:spcPct val="80000"/>
              </a:lnSpc>
            </a:pPr>
            <a:r>
              <a:rPr lang="en-GB" altLang="en-US" sz="2000" dirty="0">
                <a:latin typeface="Times New Roman" panose="02020603050405020304" pitchFamily="18" charset="0"/>
                <a:cs typeface="Times New Roman" panose="02020603050405020304" pitchFamily="18" charset="0"/>
              </a:rPr>
              <a:t>Complex data</a:t>
            </a:r>
          </a:p>
          <a:p>
            <a:pPr lvl="1">
              <a:lnSpc>
                <a:spcPct val="80000"/>
              </a:lnSpc>
            </a:pPr>
            <a:r>
              <a:rPr lang="en-GB" altLang="en-US" sz="2400" dirty="0">
                <a:latin typeface="Times New Roman" panose="02020603050405020304" pitchFamily="18" charset="0"/>
                <a:cs typeface="Times New Roman" panose="02020603050405020304" pitchFamily="18" charset="0"/>
              </a:rPr>
              <a:t>Visualizing  the patterns</a:t>
            </a:r>
          </a:p>
          <a:p>
            <a:pPr lvl="1">
              <a:lnSpc>
                <a:spcPct val="110000"/>
              </a:lnSpc>
              <a:buFontTx/>
              <a:buNone/>
            </a:pPr>
            <a:endParaRPr lang="en-US" altLang="en-US" sz="1800" dirty="0">
              <a:latin typeface="Times New Roman" panose="02020603050405020304" pitchFamily="18" charset="0"/>
              <a:cs typeface="Times New Roman" panose="02020603050405020304" pitchFamily="18" charset="0"/>
            </a:endParaRPr>
          </a:p>
          <a:p>
            <a:pPr lvl="1">
              <a:lnSpc>
                <a:spcPct val="110000"/>
              </a:lnSpc>
              <a:buFontTx/>
              <a:buNone/>
            </a:pPr>
            <a:endParaRPr lang="en-US"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2191825"/>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a:extLst>
              <a:ext uri="{FF2B5EF4-FFF2-40B4-BE49-F238E27FC236}">
                <a16:creationId xmlns:a16="http://schemas.microsoft.com/office/drawing/2014/main" id="{09E2B31E-3C68-3BB1-06FE-DF56B4CFF2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744FE4AE-1118-44A5-AB37-3440868BD3AC}" type="slidenum">
              <a:rPr lang="en-US" altLang="en-US" sz="1400" smtClean="0"/>
              <a:pPr>
                <a:lnSpc>
                  <a:spcPct val="100000"/>
                </a:lnSpc>
                <a:spcBef>
                  <a:spcPct val="0"/>
                </a:spcBef>
                <a:buClrTx/>
                <a:buSzTx/>
                <a:buFontTx/>
                <a:buNone/>
              </a:pPr>
              <a:t>26</a:t>
            </a:fld>
            <a:endParaRPr lang="en-US" altLang="en-US" sz="1400"/>
          </a:p>
        </p:txBody>
      </p:sp>
      <p:sp>
        <p:nvSpPr>
          <p:cNvPr id="49155" name="Rectangle 2">
            <a:extLst>
              <a:ext uri="{FF2B5EF4-FFF2-40B4-BE49-F238E27FC236}">
                <a16:creationId xmlns:a16="http://schemas.microsoft.com/office/drawing/2014/main" id="{5437E1D8-3702-28FC-C92E-78A4262499C3}"/>
              </a:ext>
            </a:extLst>
          </p:cNvPr>
          <p:cNvSpPr>
            <a:spLocks noGrp="1" noChangeArrowheads="1"/>
          </p:cNvSpPr>
          <p:nvPr>
            <p:ph type="title"/>
          </p:nvPr>
        </p:nvSpPr>
        <p:spPr>
          <a:xfrm>
            <a:off x="304800" y="304800"/>
            <a:ext cx="8458200" cy="685800"/>
          </a:xfrm>
          <a:noFill/>
        </p:spPr>
        <p:txBody>
          <a:bodyPr lIns="92075" tIns="46038" rIns="92075" bIns="46038" anchor="ctr"/>
          <a:lstStyle/>
          <a:p>
            <a:pPr eaLnBrk="1" hangingPunct="1"/>
            <a:r>
              <a:rPr lang="en-US" altLang="en-US" sz="3200"/>
              <a:t>Multi-Dimensional View of Data Mining</a:t>
            </a:r>
          </a:p>
        </p:txBody>
      </p:sp>
      <p:sp>
        <p:nvSpPr>
          <p:cNvPr id="49156" name="Rectangle 3">
            <a:extLst>
              <a:ext uri="{FF2B5EF4-FFF2-40B4-BE49-F238E27FC236}">
                <a16:creationId xmlns:a16="http://schemas.microsoft.com/office/drawing/2014/main" id="{CA506E16-1B23-01DA-1833-4579CB7F3D7E}"/>
              </a:ext>
            </a:extLst>
          </p:cNvPr>
          <p:cNvSpPr>
            <a:spLocks noGrp="1" noChangeArrowheads="1"/>
          </p:cNvSpPr>
          <p:nvPr>
            <p:ph type="body" idx="1"/>
          </p:nvPr>
        </p:nvSpPr>
        <p:spPr>
          <a:xfrm>
            <a:off x="304800" y="1219200"/>
            <a:ext cx="8686800" cy="5486400"/>
          </a:xfrm>
          <a:noFill/>
        </p:spPr>
        <p:txBody>
          <a:bodyPr lIns="92075" tIns="46038" rIns="92075" bIns="46038">
            <a:normAutofit lnSpcReduction="10000"/>
          </a:bodyPr>
          <a:lstStyle/>
          <a:p>
            <a:pPr eaLnBrk="1" hangingPunct="1">
              <a:lnSpc>
                <a:spcPct val="100000"/>
              </a:lnSpc>
            </a:pPr>
            <a:r>
              <a:rPr lang="en-US" altLang="en-US" sz="2000" b="1" u="sng"/>
              <a:t>Data to be mined</a:t>
            </a:r>
            <a:endParaRPr lang="en-US" altLang="en-US" sz="2000"/>
          </a:p>
          <a:p>
            <a:pPr lvl="1" eaLnBrk="1" hangingPunct="1">
              <a:lnSpc>
                <a:spcPct val="100000"/>
              </a:lnSpc>
            </a:pPr>
            <a:r>
              <a:rPr lang="en-US" altLang="en-US" sz="2000"/>
              <a:t>Database data (extended-relational, object-oriented, heterogeneous, legacy), data warehouse, transactional data, stream, spatiotemporal, time-series, sequence, text and web, multi-media, graphs &amp; social and information networks</a:t>
            </a:r>
          </a:p>
          <a:p>
            <a:pPr eaLnBrk="1" hangingPunct="1">
              <a:lnSpc>
                <a:spcPct val="100000"/>
              </a:lnSpc>
            </a:pPr>
            <a:r>
              <a:rPr lang="en-US" altLang="en-US" sz="2000" b="1" u="sng"/>
              <a:t>Knowledge to be mined (or: Data mining functions)</a:t>
            </a:r>
            <a:endParaRPr lang="en-US" altLang="en-US" sz="2000"/>
          </a:p>
          <a:p>
            <a:pPr lvl="1" eaLnBrk="1" hangingPunct="1">
              <a:lnSpc>
                <a:spcPct val="100000"/>
              </a:lnSpc>
            </a:pPr>
            <a:r>
              <a:rPr lang="en-US" altLang="en-US" sz="2000"/>
              <a:t>Characterization, discrimination, association, classification, clustering, trend/deviation, outlier analysis, etc.</a:t>
            </a:r>
          </a:p>
          <a:p>
            <a:pPr lvl="1" eaLnBrk="1" hangingPunct="1">
              <a:lnSpc>
                <a:spcPct val="100000"/>
              </a:lnSpc>
            </a:pPr>
            <a:r>
              <a:rPr lang="en-US" altLang="en-US" sz="2000"/>
              <a:t>Descriptive vs. predictive data mining </a:t>
            </a:r>
          </a:p>
          <a:p>
            <a:pPr lvl="1" eaLnBrk="1" hangingPunct="1">
              <a:lnSpc>
                <a:spcPct val="100000"/>
              </a:lnSpc>
            </a:pPr>
            <a:r>
              <a:rPr lang="en-US" altLang="en-US" sz="2000"/>
              <a:t>Multiple/integrated functions and mining at multiple levels</a:t>
            </a:r>
          </a:p>
          <a:p>
            <a:pPr eaLnBrk="1" hangingPunct="1">
              <a:lnSpc>
                <a:spcPct val="100000"/>
              </a:lnSpc>
            </a:pPr>
            <a:r>
              <a:rPr lang="en-US" altLang="en-US" sz="2000" b="1" u="sng"/>
              <a:t>Techniques utilized</a:t>
            </a:r>
            <a:endParaRPr lang="en-US" altLang="en-US" sz="2000" b="1"/>
          </a:p>
          <a:p>
            <a:pPr lvl="1" eaLnBrk="1" hangingPunct="1">
              <a:lnSpc>
                <a:spcPct val="100000"/>
              </a:lnSpc>
            </a:pPr>
            <a:r>
              <a:rPr lang="en-US" altLang="en-US" sz="2000"/>
              <a:t>Data-intensive, data warehouse (OLAP), machine learning, statistics, pattern recognition, visualization, high-performance, etc.</a:t>
            </a:r>
          </a:p>
          <a:p>
            <a:pPr eaLnBrk="1" hangingPunct="1">
              <a:lnSpc>
                <a:spcPct val="100000"/>
              </a:lnSpc>
            </a:pPr>
            <a:r>
              <a:rPr lang="en-US" altLang="en-US" sz="2000" b="1" u="sng"/>
              <a:t>Applications adapted</a:t>
            </a:r>
          </a:p>
          <a:p>
            <a:pPr lvl="1" eaLnBrk="1" hangingPunct="1">
              <a:lnSpc>
                <a:spcPct val="100000"/>
              </a:lnSpc>
            </a:pPr>
            <a:r>
              <a:rPr lang="en-US" altLang="en-US" sz="2000"/>
              <a:t>Retail, telecommunication, banking, fraud analysis, bio-data mining, stock market analysis, text mining, Web mining, etc.</a:t>
            </a:r>
          </a:p>
        </p:txBody>
      </p:sp>
    </p:spTree>
    <p:extLst>
      <p:ext uri="{BB962C8B-B14F-4D97-AF65-F5344CB8AC3E}">
        <p14:creationId xmlns:p14="http://schemas.microsoft.com/office/powerpoint/2010/main" val="3676122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880-BD5D-638F-5C0A-F45E06B2B09A}"/>
              </a:ext>
            </a:extLst>
          </p:cNvPr>
          <p:cNvSpPr>
            <a:spLocks noGrp="1"/>
          </p:cNvSpPr>
          <p:nvPr>
            <p:ph type="title"/>
          </p:nvPr>
        </p:nvSpPr>
        <p:spPr/>
        <p:txBody>
          <a:bodyPr/>
          <a:lstStyle/>
          <a:p>
            <a:pPr algn="ctr"/>
            <a:r>
              <a:rPr lang="en-IN" b="1" dirty="0"/>
              <a:t>Presentation Outline</a:t>
            </a:r>
          </a:p>
        </p:txBody>
      </p:sp>
      <p:sp>
        <p:nvSpPr>
          <p:cNvPr id="3" name="Content Placeholder 2">
            <a:extLst>
              <a:ext uri="{FF2B5EF4-FFF2-40B4-BE49-F238E27FC236}">
                <a16:creationId xmlns:a16="http://schemas.microsoft.com/office/drawing/2014/main" id="{ECD159EB-D724-8115-EBC1-6747C4B0724C}"/>
              </a:ext>
            </a:extLst>
          </p:cNvPr>
          <p:cNvSpPr>
            <a:spLocks noGrp="1"/>
          </p:cNvSpPr>
          <p:nvPr>
            <p:ph idx="1"/>
          </p:nvPr>
        </p:nvSpPr>
        <p:spPr>
          <a:xfrm>
            <a:off x="628650" y="1690689"/>
            <a:ext cx="7886700" cy="4351338"/>
          </a:xfrm>
        </p:spPr>
        <p:txBody>
          <a:bodyPr>
            <a:normAutofit/>
          </a:bodyPr>
          <a:lstStyle/>
          <a:p>
            <a:r>
              <a:rPr lang="en-IN" dirty="0">
                <a:latin typeface="Times New Roman" panose="02020603050405020304" pitchFamily="18" charset="0"/>
                <a:cs typeface="Times New Roman" panose="02020603050405020304" pitchFamily="18" charset="0"/>
              </a:rPr>
              <a:t>Data mining functionalities</a:t>
            </a:r>
          </a:p>
          <a:p>
            <a:r>
              <a:rPr lang="en-IN" dirty="0">
                <a:latin typeface="Times New Roman" panose="02020603050405020304" pitchFamily="18" charset="0"/>
                <a:cs typeface="Times New Roman" panose="02020603050405020304" pitchFamily="18" charset="0"/>
              </a:rPr>
              <a:t>Research Issues in Data mining</a:t>
            </a:r>
          </a:p>
          <a:p>
            <a:r>
              <a:rPr lang="en-IN" b="1" dirty="0">
                <a:latin typeface="Times New Roman" panose="02020603050405020304" pitchFamily="18" charset="0"/>
                <a:cs typeface="Times New Roman" panose="02020603050405020304" pitchFamily="18" charset="0"/>
              </a:rPr>
              <a:t>Sources of data</a:t>
            </a:r>
          </a:p>
          <a:p>
            <a:r>
              <a:rPr lang="en-US" altLang="en-US" dirty="0">
                <a:latin typeface="Times New Roman" panose="02020603050405020304" pitchFamily="18" charset="0"/>
                <a:cs typeface="Times New Roman" panose="02020603050405020304" pitchFamily="18" charset="0"/>
              </a:rPr>
              <a:t>Data Objects and Attribute Types</a:t>
            </a:r>
          </a:p>
          <a:p>
            <a:r>
              <a:rPr lang="en-US" altLang="en-US" dirty="0">
                <a:latin typeface="Times New Roman" panose="02020603050405020304" pitchFamily="18" charset="0"/>
                <a:cs typeface="Times New Roman" panose="02020603050405020304" pitchFamily="18" charset="0"/>
              </a:rPr>
              <a:t>Basic Statistical Descriptions of Data</a:t>
            </a:r>
          </a:p>
          <a:p>
            <a:r>
              <a:rPr lang="en-US" altLang="en-US" dirty="0">
                <a:latin typeface="Times New Roman" panose="02020603050405020304" pitchFamily="18" charset="0"/>
                <a:cs typeface="Times New Roman" panose="02020603050405020304" pitchFamily="18" charset="0"/>
              </a:rPr>
              <a:t>Data Visualization</a:t>
            </a:r>
          </a:p>
          <a:p>
            <a:r>
              <a:rPr lang="en-US" altLang="en-US" dirty="0">
                <a:latin typeface="Times New Roman" panose="02020603050405020304" pitchFamily="18" charset="0"/>
                <a:cs typeface="Times New Roman" panose="02020603050405020304" pitchFamily="18" charset="0"/>
              </a:rPr>
              <a:t>Summary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3117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a:extLst>
              <a:ext uri="{FF2B5EF4-FFF2-40B4-BE49-F238E27FC236}">
                <a16:creationId xmlns:a16="http://schemas.microsoft.com/office/drawing/2014/main" id="{64FA8D1D-AF36-8827-2445-2B73A7FB8A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8B67D3CB-96CB-43B0-A712-2942F758E992}" type="slidenum">
              <a:rPr lang="en-US" altLang="en-US" sz="1400" smtClean="0"/>
              <a:pPr>
                <a:lnSpc>
                  <a:spcPct val="100000"/>
                </a:lnSpc>
                <a:spcBef>
                  <a:spcPct val="0"/>
                </a:spcBef>
                <a:buClrTx/>
                <a:buSzTx/>
                <a:buFontTx/>
                <a:buNone/>
              </a:pPr>
              <a:t>28</a:t>
            </a:fld>
            <a:endParaRPr lang="en-US" altLang="en-US" sz="1400"/>
          </a:p>
        </p:txBody>
      </p:sp>
      <p:sp>
        <p:nvSpPr>
          <p:cNvPr id="51203" name="Rectangle 2">
            <a:extLst>
              <a:ext uri="{FF2B5EF4-FFF2-40B4-BE49-F238E27FC236}">
                <a16:creationId xmlns:a16="http://schemas.microsoft.com/office/drawing/2014/main" id="{1342884A-485F-2261-EAB3-55A5D5126CD6}"/>
              </a:ext>
            </a:extLst>
          </p:cNvPr>
          <p:cNvSpPr>
            <a:spLocks noGrp="1" noChangeArrowheads="1"/>
          </p:cNvSpPr>
          <p:nvPr>
            <p:ph type="title"/>
          </p:nvPr>
        </p:nvSpPr>
        <p:spPr>
          <a:xfrm>
            <a:off x="457200" y="304800"/>
            <a:ext cx="8229600" cy="685800"/>
          </a:xfrm>
          <a:noFill/>
        </p:spPr>
        <p:txBody>
          <a:bodyPr lIns="92075" tIns="46038" rIns="92075" bIns="46038" anchor="ctr"/>
          <a:lstStyle/>
          <a:p>
            <a:pPr eaLnBrk="1" hangingPunct="1"/>
            <a:r>
              <a:rPr lang="en-US" altLang="en-US" sz="3200"/>
              <a:t>Data Mining: On What Kinds of Data?</a:t>
            </a:r>
            <a:endParaRPr lang="en-US" altLang="en-US" sz="3200" b="0" u="sng"/>
          </a:p>
        </p:txBody>
      </p:sp>
      <p:sp>
        <p:nvSpPr>
          <p:cNvPr id="51204" name="Rectangle 3">
            <a:extLst>
              <a:ext uri="{FF2B5EF4-FFF2-40B4-BE49-F238E27FC236}">
                <a16:creationId xmlns:a16="http://schemas.microsoft.com/office/drawing/2014/main" id="{6FD8C6A3-E9D4-2120-7EE4-AB27B5A20902}"/>
              </a:ext>
            </a:extLst>
          </p:cNvPr>
          <p:cNvSpPr>
            <a:spLocks noGrp="1" noChangeArrowheads="1"/>
          </p:cNvSpPr>
          <p:nvPr>
            <p:ph type="body" idx="1"/>
          </p:nvPr>
        </p:nvSpPr>
        <p:spPr>
          <a:xfrm>
            <a:off x="381000" y="1089061"/>
            <a:ext cx="8610600" cy="5387939"/>
          </a:xfrm>
          <a:noFill/>
        </p:spPr>
        <p:txBody>
          <a:bodyPr lIns="92075" tIns="46038" rIns="92075" bIns="46038"/>
          <a:lstStyle/>
          <a:p>
            <a:pPr eaLnBrk="1" hangingPunct="1">
              <a:lnSpc>
                <a:spcPct val="130000"/>
              </a:lnSpc>
            </a:pPr>
            <a:r>
              <a:rPr lang="en-US" altLang="en-US" sz="1800" dirty="0"/>
              <a:t>Database-oriented data sets and applications</a:t>
            </a:r>
          </a:p>
          <a:p>
            <a:pPr lvl="1" eaLnBrk="1" hangingPunct="1">
              <a:lnSpc>
                <a:spcPct val="130000"/>
              </a:lnSpc>
            </a:pPr>
            <a:r>
              <a:rPr lang="en-US" altLang="en-US" sz="1800" dirty="0"/>
              <a:t>Relational database, data warehouse, transactional database</a:t>
            </a:r>
          </a:p>
          <a:p>
            <a:pPr eaLnBrk="1" hangingPunct="1">
              <a:lnSpc>
                <a:spcPct val="130000"/>
              </a:lnSpc>
            </a:pPr>
            <a:r>
              <a:rPr lang="en-US" altLang="en-US" sz="1800" dirty="0"/>
              <a:t>Advanced data sets and advanced applications </a:t>
            </a:r>
          </a:p>
          <a:p>
            <a:pPr lvl="1" eaLnBrk="1" hangingPunct="1">
              <a:lnSpc>
                <a:spcPct val="130000"/>
              </a:lnSpc>
            </a:pPr>
            <a:r>
              <a:rPr lang="en-US" altLang="en-US" sz="1800" dirty="0"/>
              <a:t>Data streams and sensor data</a:t>
            </a:r>
          </a:p>
          <a:p>
            <a:pPr lvl="1" eaLnBrk="1" hangingPunct="1">
              <a:lnSpc>
                <a:spcPct val="130000"/>
              </a:lnSpc>
            </a:pPr>
            <a:r>
              <a:rPr lang="en-US" altLang="en-US" sz="1800" dirty="0"/>
              <a:t>Time-series data, temporal data, sequence data (incl. bio-sequences) </a:t>
            </a:r>
          </a:p>
          <a:p>
            <a:pPr lvl="1" eaLnBrk="1" hangingPunct="1">
              <a:lnSpc>
                <a:spcPct val="130000"/>
              </a:lnSpc>
            </a:pPr>
            <a:r>
              <a:rPr lang="en-US" altLang="en-US" sz="1800" dirty="0"/>
              <a:t>Structure data, graphs, social networks and multi-linked data</a:t>
            </a:r>
          </a:p>
          <a:p>
            <a:pPr lvl="1" eaLnBrk="1" hangingPunct="1">
              <a:lnSpc>
                <a:spcPct val="130000"/>
              </a:lnSpc>
            </a:pPr>
            <a:r>
              <a:rPr lang="en-US" altLang="en-US" sz="1800" dirty="0"/>
              <a:t>Object-relational databases</a:t>
            </a:r>
          </a:p>
          <a:p>
            <a:pPr lvl="1" eaLnBrk="1" hangingPunct="1">
              <a:lnSpc>
                <a:spcPct val="130000"/>
              </a:lnSpc>
            </a:pPr>
            <a:r>
              <a:rPr lang="en-US" altLang="en-US" sz="1800" dirty="0"/>
              <a:t>Heterogeneous databases and legacy databases</a:t>
            </a:r>
          </a:p>
          <a:p>
            <a:pPr lvl="1" eaLnBrk="1" hangingPunct="1">
              <a:lnSpc>
                <a:spcPct val="130000"/>
              </a:lnSpc>
            </a:pPr>
            <a:r>
              <a:rPr lang="en-US" altLang="en-US" sz="1800" dirty="0"/>
              <a:t>Spatial data and spatiotemporal data</a:t>
            </a:r>
          </a:p>
          <a:p>
            <a:pPr lvl="1" eaLnBrk="1" hangingPunct="1">
              <a:lnSpc>
                <a:spcPct val="130000"/>
              </a:lnSpc>
            </a:pPr>
            <a:r>
              <a:rPr lang="en-US" altLang="en-US" sz="1800" dirty="0"/>
              <a:t>Multimedia database</a:t>
            </a:r>
          </a:p>
          <a:p>
            <a:pPr lvl="1" eaLnBrk="1" hangingPunct="1">
              <a:lnSpc>
                <a:spcPct val="130000"/>
              </a:lnSpc>
            </a:pPr>
            <a:r>
              <a:rPr lang="en-US" altLang="en-US" sz="1800" dirty="0"/>
              <a:t>Text databases</a:t>
            </a:r>
          </a:p>
          <a:p>
            <a:pPr lvl="1" eaLnBrk="1" hangingPunct="1">
              <a:lnSpc>
                <a:spcPct val="130000"/>
              </a:lnSpc>
            </a:pPr>
            <a:r>
              <a:rPr lang="en-US" altLang="en-US" sz="1800" dirty="0"/>
              <a:t>The World-Wide Web</a:t>
            </a:r>
          </a:p>
        </p:txBody>
      </p:sp>
    </p:spTree>
    <p:extLst>
      <p:ext uri="{BB962C8B-B14F-4D97-AF65-F5344CB8AC3E}">
        <p14:creationId xmlns:p14="http://schemas.microsoft.com/office/powerpoint/2010/main" val="409094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FCF8-5484-59C0-FE1A-A5F69B5C90B3}"/>
              </a:ext>
            </a:extLst>
          </p:cNvPr>
          <p:cNvSpPr>
            <a:spLocks noGrp="1"/>
          </p:cNvSpPr>
          <p:nvPr>
            <p:ph type="title"/>
          </p:nvPr>
        </p:nvSpPr>
        <p:spPr>
          <a:xfrm>
            <a:off x="628650" y="82194"/>
            <a:ext cx="7886700" cy="598844"/>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Sources of data</a:t>
            </a:r>
          </a:p>
        </p:txBody>
      </p:sp>
      <p:sp>
        <p:nvSpPr>
          <p:cNvPr id="3" name="Content Placeholder 2">
            <a:extLst>
              <a:ext uri="{FF2B5EF4-FFF2-40B4-BE49-F238E27FC236}">
                <a16:creationId xmlns:a16="http://schemas.microsoft.com/office/drawing/2014/main" id="{6864AE5B-0EFD-995F-F635-ABB062C7DA4F}"/>
              </a:ext>
            </a:extLst>
          </p:cNvPr>
          <p:cNvSpPr>
            <a:spLocks noGrp="1"/>
          </p:cNvSpPr>
          <p:nvPr>
            <p:ph idx="1"/>
          </p:nvPr>
        </p:nvSpPr>
        <p:spPr>
          <a:xfrm>
            <a:off x="628649" y="811658"/>
            <a:ext cx="4148833" cy="5784351"/>
          </a:xfrm>
        </p:spPr>
        <p:txBody>
          <a:bodyPr>
            <a:normAutofit lnSpcReduction="10000"/>
          </a:bodyPr>
          <a:lstStyle/>
          <a:p>
            <a:r>
              <a:rPr lang="en-IN" sz="2400" dirty="0">
                <a:latin typeface="Times New Roman" panose="02020603050405020304" pitchFamily="18" charset="0"/>
                <a:cs typeface="Times New Roman" panose="02020603050405020304" pitchFamily="18" charset="0"/>
              </a:rPr>
              <a:t>Primary data</a:t>
            </a:r>
          </a:p>
          <a:p>
            <a:pPr lvl="1"/>
            <a:r>
              <a:rPr lang="en-IN" sz="2000" dirty="0">
                <a:latin typeface="Times New Roman" panose="02020603050405020304" pitchFamily="18" charset="0"/>
                <a:cs typeface="Times New Roman" panose="02020603050405020304" pitchFamily="18" charset="0"/>
              </a:rPr>
              <a:t>Primary data or raw data is </a:t>
            </a:r>
            <a:r>
              <a:rPr lang="en-IN" sz="2000" b="1" dirty="0">
                <a:latin typeface="Times New Roman" panose="02020603050405020304" pitchFamily="18" charset="0"/>
                <a:cs typeface="Times New Roman" panose="02020603050405020304" pitchFamily="18" charset="0"/>
              </a:rPr>
              <a:t>a type of information that is obtained directly from the first-hand source through experiments, surveys or observations</a:t>
            </a:r>
            <a:r>
              <a:rPr lang="en-IN" sz="20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Examples of primary data</a:t>
            </a:r>
          </a:p>
          <a:p>
            <a:pPr lvl="1"/>
            <a:r>
              <a:rPr lang="en-US" sz="2000" dirty="0">
                <a:latin typeface="Times New Roman" panose="02020603050405020304" pitchFamily="18" charset="0"/>
                <a:cs typeface="Times New Roman" panose="02020603050405020304" pitchFamily="18" charset="0"/>
              </a:rPr>
              <a:t>Autobiographies and memoirs.</a:t>
            </a:r>
          </a:p>
          <a:p>
            <a:pPr lvl="1"/>
            <a:r>
              <a:rPr lang="en-US" sz="2000" dirty="0">
                <a:latin typeface="Times New Roman" panose="02020603050405020304" pitchFamily="18" charset="0"/>
                <a:cs typeface="Times New Roman" panose="02020603050405020304" pitchFamily="18" charset="0"/>
              </a:rPr>
              <a:t>Diaries, personal letters, and correspondence.</a:t>
            </a:r>
          </a:p>
          <a:p>
            <a:pPr lvl="1"/>
            <a:r>
              <a:rPr lang="en-US" sz="2000" dirty="0">
                <a:latin typeface="Times New Roman" panose="02020603050405020304" pitchFamily="18" charset="0"/>
                <a:cs typeface="Times New Roman" panose="02020603050405020304" pitchFamily="18" charset="0"/>
              </a:rPr>
              <a:t>Interviews, surveys, and fieldwork.</a:t>
            </a:r>
          </a:p>
          <a:p>
            <a:pPr lvl="1"/>
            <a:r>
              <a:rPr lang="en-US" sz="2000" dirty="0">
                <a:latin typeface="Times New Roman" panose="02020603050405020304" pitchFamily="18" charset="0"/>
                <a:cs typeface="Times New Roman" panose="02020603050405020304" pitchFamily="18" charset="0"/>
              </a:rPr>
              <a:t>Internet communications on email, blogs, listservs, and newsgroups.</a:t>
            </a:r>
          </a:p>
          <a:p>
            <a:pPr lvl="1"/>
            <a:r>
              <a:rPr lang="en-US" sz="2000" dirty="0">
                <a:latin typeface="Times New Roman" panose="02020603050405020304" pitchFamily="18" charset="0"/>
                <a:cs typeface="Times New Roman" panose="02020603050405020304" pitchFamily="18" charset="0"/>
              </a:rPr>
              <a:t>Photographs, drawings, and posters.</a:t>
            </a:r>
          </a:p>
          <a:p>
            <a:pPr lvl="1"/>
            <a:r>
              <a:rPr lang="en-US" sz="2000" dirty="0">
                <a:latin typeface="Times New Roman" panose="02020603050405020304" pitchFamily="18" charset="0"/>
                <a:cs typeface="Times New Roman" panose="02020603050405020304" pitchFamily="18" charset="0"/>
              </a:rPr>
              <a:t>Works of art and literature.</a:t>
            </a:r>
          </a:p>
          <a:p>
            <a:pPr lvl="1"/>
            <a:endParaRPr lang="en-IN" sz="2000" dirty="0">
              <a:latin typeface="Times New Roman" panose="02020603050405020304" pitchFamily="18" charset="0"/>
              <a:cs typeface="Times New Roman" panose="02020603050405020304" pitchFamily="18" charset="0"/>
            </a:endParaRPr>
          </a:p>
          <a:p>
            <a:pPr lvl="1"/>
            <a:endParaRPr lang="en-IN" sz="2000"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170D157D-5BB0-E63B-701B-1759FF3A5275}"/>
              </a:ext>
            </a:extLst>
          </p:cNvPr>
          <p:cNvSpPr txBox="1">
            <a:spLocks/>
          </p:cNvSpPr>
          <p:nvPr/>
        </p:nvSpPr>
        <p:spPr>
          <a:xfrm>
            <a:off x="4859890" y="842480"/>
            <a:ext cx="4016981" cy="578435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Secondary data</a:t>
            </a:r>
          </a:p>
          <a:p>
            <a:pPr lvl="1"/>
            <a:r>
              <a:rPr lang="en-IN" dirty="0">
                <a:latin typeface="Times New Roman" panose="02020603050405020304" pitchFamily="18" charset="0"/>
                <a:cs typeface="Times New Roman" panose="02020603050405020304" pitchFamily="18" charset="0"/>
              </a:rPr>
              <a:t>Secondary data means </a:t>
            </a:r>
            <a:r>
              <a:rPr lang="en-IN" b="1" dirty="0">
                <a:latin typeface="Times New Roman" panose="02020603050405020304" pitchFamily="18" charset="0"/>
                <a:cs typeface="Times New Roman" panose="02020603050405020304" pitchFamily="18" charset="0"/>
              </a:rPr>
              <a:t>data collected by someone else earlier</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Examples of secondary data</a:t>
            </a:r>
          </a:p>
          <a:p>
            <a:pPr lvl="1"/>
            <a:r>
              <a:rPr lang="en-US" dirty="0">
                <a:latin typeface="Times New Roman" panose="02020603050405020304" pitchFamily="18" charset="0"/>
                <a:cs typeface="Times New Roman" panose="02020603050405020304" pitchFamily="18" charset="0"/>
              </a:rPr>
              <a:t>Tax records and social security data.</a:t>
            </a:r>
          </a:p>
          <a:p>
            <a:pPr lvl="1"/>
            <a:r>
              <a:rPr lang="en-US" dirty="0">
                <a:latin typeface="Times New Roman" panose="02020603050405020304" pitchFamily="18" charset="0"/>
                <a:cs typeface="Times New Roman" panose="02020603050405020304" pitchFamily="18" charset="0"/>
              </a:rPr>
              <a:t>Census data.</a:t>
            </a:r>
          </a:p>
          <a:p>
            <a:pPr lvl="1"/>
            <a:r>
              <a:rPr lang="en-US" dirty="0">
                <a:latin typeface="Times New Roman" panose="02020603050405020304" pitchFamily="18" charset="0"/>
                <a:cs typeface="Times New Roman" panose="02020603050405020304" pitchFamily="18" charset="0"/>
              </a:rPr>
              <a:t>Electoral statistics.</a:t>
            </a:r>
          </a:p>
          <a:p>
            <a:pPr lvl="1"/>
            <a:r>
              <a:rPr lang="en-US" dirty="0">
                <a:latin typeface="Times New Roman" panose="02020603050405020304" pitchFamily="18" charset="0"/>
                <a:cs typeface="Times New Roman" panose="02020603050405020304" pitchFamily="18" charset="0"/>
              </a:rPr>
              <a:t>Health records.</a:t>
            </a:r>
          </a:p>
          <a:p>
            <a:pPr lvl="1"/>
            <a:r>
              <a:rPr lang="en-US" dirty="0">
                <a:latin typeface="Times New Roman" panose="02020603050405020304" pitchFamily="18" charset="0"/>
                <a:cs typeface="Times New Roman" panose="02020603050405020304" pitchFamily="18" charset="0"/>
              </a:rPr>
              <a:t>Books, journals, or other print media.</a:t>
            </a:r>
          </a:p>
          <a:p>
            <a:pPr lvl="1"/>
            <a:r>
              <a:rPr lang="en-US" dirty="0">
                <a:latin typeface="Times New Roman" panose="02020603050405020304" pitchFamily="18" charset="0"/>
                <a:cs typeface="Times New Roman" panose="02020603050405020304" pitchFamily="18" charset="0"/>
              </a:rPr>
              <a:t>Social media monitoring, internet searches, and other online data.</a:t>
            </a:r>
          </a:p>
          <a:p>
            <a:pPr lvl="1"/>
            <a:r>
              <a:rPr lang="en-US" dirty="0">
                <a:latin typeface="Times New Roman" panose="02020603050405020304" pitchFamily="18" charset="0"/>
                <a:cs typeface="Times New Roman" panose="02020603050405020304" pitchFamily="18" charset="0"/>
              </a:rPr>
              <a:t>Sales figures or other reports from third-party companies.</a:t>
            </a:r>
          </a:p>
          <a:p>
            <a:pPr lvl="1"/>
            <a:endParaRPr lang="en-IN" dirty="0">
              <a:latin typeface="Times New Roman" panose="02020603050405020304" pitchFamily="18" charset="0"/>
              <a:cs typeface="Times New Roman" panose="02020603050405020304" pitchFamily="18" charset="0"/>
            </a:endParaRPr>
          </a:p>
          <a:p>
            <a:pPr lvl="1"/>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1623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784E54EE-C11B-19E2-9D42-DA8AAB61C46C}"/>
              </a:ext>
            </a:extLst>
          </p:cNvPr>
          <p:cNvSpPr>
            <a:spLocks noGrp="1" noChangeArrowheads="1"/>
          </p:cNvSpPr>
          <p:nvPr>
            <p:ph type="title"/>
          </p:nvPr>
        </p:nvSpPr>
        <p:spPr>
          <a:xfrm>
            <a:off x="628650" y="365127"/>
            <a:ext cx="7886700" cy="904142"/>
          </a:xfrm>
        </p:spPr>
        <p:txBody>
          <a:bodyPr/>
          <a:lstStyle/>
          <a:p>
            <a:r>
              <a:rPr lang="en-US" altLang="en-US" dirty="0">
                <a:latin typeface="Times New Roman" panose="02020603050405020304" pitchFamily="18" charset="0"/>
                <a:cs typeface="Times New Roman" panose="02020603050405020304" pitchFamily="18" charset="0"/>
              </a:rPr>
              <a:t>Detailed Syllabus </a:t>
            </a:r>
            <a:endParaRPr lang="en-IN" altLang="en-US" sz="6000" dirty="0"/>
          </a:p>
        </p:txBody>
      </p:sp>
      <p:sp>
        <p:nvSpPr>
          <p:cNvPr id="3" name="Content Placeholder 2">
            <a:extLst>
              <a:ext uri="{FF2B5EF4-FFF2-40B4-BE49-F238E27FC236}">
                <a16:creationId xmlns:a16="http://schemas.microsoft.com/office/drawing/2014/main" id="{0BDA5FE0-AA07-CAC3-5C8A-4E8C57FA9A69}"/>
              </a:ext>
            </a:extLst>
          </p:cNvPr>
          <p:cNvSpPr>
            <a:spLocks noGrp="1"/>
          </p:cNvSpPr>
          <p:nvPr>
            <p:ph idx="1"/>
          </p:nvPr>
        </p:nvSpPr>
        <p:spPr>
          <a:xfrm>
            <a:off x="628650" y="1448656"/>
            <a:ext cx="7886700" cy="4728307"/>
          </a:xfrm>
        </p:spPr>
        <p:txBody>
          <a:bodyPr>
            <a:normAutofit fontScale="92500" lnSpcReduction="20000"/>
          </a:bodyPr>
          <a:lstStyle/>
          <a:p>
            <a:pPr marL="609600" indent="-609600" eaLnBrk="1" hangingPunct="1">
              <a:defRPr/>
            </a:pPr>
            <a:r>
              <a:rPr lang="en-US" altLang="en-US" sz="2000" b="1" dirty="0">
                <a:latin typeface="Times New Roman" panose="02020603050405020304" pitchFamily="18" charset="0"/>
                <a:cs typeface="Times New Roman" panose="02020603050405020304" pitchFamily="18" charset="0"/>
              </a:rPr>
              <a:t>Introduction (1.5 hour): Definition, KDD framework, Issues in data mining.</a:t>
            </a:r>
          </a:p>
          <a:p>
            <a:pPr marL="609600" indent="-609600" eaLnBrk="1" hangingPunct="1">
              <a:defRPr/>
            </a:pPr>
            <a:r>
              <a:rPr lang="en-US" sz="2000" b="1" dirty="0">
                <a:solidFill>
                  <a:srgbClr val="000000"/>
                </a:solidFill>
                <a:latin typeface="Times New Roman" panose="02020603050405020304" pitchFamily="18" charset="0"/>
                <a:cs typeface="Times New Roman" panose="02020603050405020304" pitchFamily="18" charset="0"/>
              </a:rPr>
              <a:t>Data summarization (7.5</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hrs</a:t>
            </a:r>
            <a:r>
              <a:rPr lang="en-US" altLang="en-US" sz="2000" b="1" dirty="0">
                <a:latin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  Data Types,  Preprocessing,  </a:t>
            </a:r>
            <a:r>
              <a:rPr lang="en-US" sz="2000" dirty="0">
                <a:solidFill>
                  <a:srgbClr val="000000"/>
                </a:solidFill>
                <a:latin typeface="Times New Roman" panose="02020603050405020304" pitchFamily="18" charset="0"/>
                <a:cs typeface="Times New Roman" panose="02020603050405020304" pitchFamily="18" charset="0"/>
              </a:rPr>
              <a:t>Characterization, Discrimination,  data warehousing techniques</a:t>
            </a:r>
            <a:r>
              <a:rPr lang="en-US" altLang="en-US" sz="2000" dirty="0">
                <a:latin typeface="Times New Roman" panose="02020603050405020304" pitchFamily="18" charset="0"/>
                <a:cs typeface="Times New Roman" panose="02020603050405020304" pitchFamily="18" charset="0"/>
              </a:rPr>
              <a:t> (Multidimensional data model, Data warehousing architecture, Data cube computation and OLAP technology) </a:t>
            </a:r>
          </a:p>
          <a:p>
            <a:pPr marL="609600" indent="-609600" eaLnBrk="1" hangingPunct="1">
              <a:defRPr/>
            </a:pPr>
            <a:r>
              <a:rPr lang="en-US" sz="2000" dirty="0">
                <a:solidFill>
                  <a:srgbClr val="000000"/>
                </a:solidFill>
                <a:latin typeface="Times New Roman" panose="02020603050405020304" pitchFamily="18" charset="0"/>
                <a:cs typeface="Times New Roman" panose="02020603050405020304" pitchFamily="18" charset="0"/>
              </a:rPr>
              <a:t>Concepts and algorithms for mining patterns and associations (9 hours) (</a:t>
            </a:r>
            <a:r>
              <a:rPr lang="en-US" altLang="en-US" sz="2000" dirty="0">
                <a:latin typeface="Times New Roman" panose="02020603050405020304" pitchFamily="18" charset="0"/>
                <a:cs typeface="Times New Roman" panose="02020603050405020304" pitchFamily="18" charset="0"/>
              </a:rPr>
              <a:t>Frequent item-set generation, A priori and FP-growth algorithm,  Evaluation of Association patterns)</a:t>
            </a:r>
            <a:r>
              <a:rPr lang="en-US" sz="2000" dirty="0">
                <a:solidFill>
                  <a:srgbClr val="000000"/>
                </a:solidFill>
                <a:latin typeface="Times New Roman" panose="02020603050405020304" pitchFamily="18" charset="0"/>
                <a:cs typeface="Times New Roman" panose="02020603050405020304" pitchFamily="18" charset="0"/>
              </a:rPr>
              <a:t> and preprocessing</a:t>
            </a:r>
          </a:p>
          <a:p>
            <a:pPr marL="609600" indent="-609600" eaLnBrk="1" hangingPunct="1">
              <a:defRPr/>
            </a:pPr>
            <a:r>
              <a:rPr lang="en-US" sz="2000" dirty="0">
                <a:solidFill>
                  <a:srgbClr val="000000"/>
                </a:solidFill>
                <a:latin typeface="Times New Roman" panose="02020603050405020304" pitchFamily="18" charset="0"/>
                <a:cs typeface="Times New Roman" panose="02020603050405020304" pitchFamily="18" charset="0"/>
              </a:rPr>
              <a:t> Concepts and algorithms related to classification and regression </a:t>
            </a:r>
            <a:r>
              <a:rPr lang="en-US" altLang="en-US" sz="2000" dirty="0">
                <a:latin typeface="Times New Roman" panose="02020603050405020304" pitchFamily="18" charset="0"/>
                <a:cs typeface="Times New Roman" panose="02020603050405020304" pitchFamily="18" charset="0"/>
              </a:rPr>
              <a:t>(9hrs) (Overview, Decision tree induction, Over-fitting and under-fitting, Scalable decision tree algorithms, Bayesian Classification,  Regression-based Prediction methods (9 hours)</a:t>
            </a:r>
            <a:endParaRPr lang="en-US" sz="2000" dirty="0">
              <a:solidFill>
                <a:srgbClr val="000000"/>
              </a:solidFill>
              <a:latin typeface="Times New Roman" panose="02020603050405020304" pitchFamily="18" charset="0"/>
              <a:cs typeface="Times New Roman" panose="02020603050405020304" pitchFamily="18" charset="0"/>
            </a:endParaRPr>
          </a:p>
          <a:p>
            <a:pPr marL="609600" indent="-609600" eaLnBrk="1" hangingPunct="1">
              <a:defRPr/>
            </a:pPr>
            <a:r>
              <a:rPr lang="en-US" sz="2000" dirty="0">
                <a:solidFill>
                  <a:srgbClr val="212121"/>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Concepts and algorithms for clustering the data (9 hours) (</a:t>
            </a:r>
            <a:r>
              <a:rPr lang="en-US" altLang="en-US" sz="2000" dirty="0">
                <a:latin typeface="Times New Roman" panose="02020603050405020304" pitchFamily="18" charset="0"/>
                <a:cs typeface="Times New Roman" panose="02020603050405020304" pitchFamily="18" charset="0"/>
              </a:rPr>
              <a:t>Overview, Types of Data, K-means, </a:t>
            </a:r>
            <a:r>
              <a:rPr lang="en-US" altLang="en-US" sz="2000" dirty="0" err="1">
                <a:latin typeface="Times New Roman" panose="02020603050405020304" pitchFamily="18" charset="0"/>
                <a:cs typeface="Times New Roman" panose="02020603050405020304" pitchFamily="18" charset="0"/>
              </a:rPr>
              <a:t>Aglomerative</a:t>
            </a:r>
            <a:r>
              <a:rPr lang="en-US" altLang="en-US" sz="2000" dirty="0">
                <a:latin typeface="Times New Roman" panose="02020603050405020304" pitchFamily="18" charset="0"/>
                <a:cs typeface="Times New Roman" panose="02020603050405020304" pitchFamily="18" charset="0"/>
              </a:rPr>
              <a:t> clustering, Clustering algorithms (DBSCAN, BIRCH, CURE, ROCK, CHAMELEON)).</a:t>
            </a:r>
            <a:endParaRPr lang="en-US" sz="2000" dirty="0">
              <a:solidFill>
                <a:srgbClr val="000000"/>
              </a:solidFill>
              <a:latin typeface="Times New Roman" panose="02020603050405020304" pitchFamily="18" charset="0"/>
              <a:cs typeface="Times New Roman" panose="02020603050405020304" pitchFamily="18" charset="0"/>
            </a:endParaRPr>
          </a:p>
          <a:p>
            <a:pPr marL="609600" indent="-609600" eaLnBrk="1" hangingPunct="1">
              <a:defRPr/>
            </a:pPr>
            <a:r>
              <a:rPr lang="en-US" sz="2000" dirty="0">
                <a:solidFill>
                  <a:srgbClr val="212121"/>
                </a:solidFill>
                <a:latin typeface="Times New Roman" panose="02020603050405020304" pitchFamily="18" charset="0"/>
                <a:cs typeface="Times New Roman" panose="02020603050405020304" pitchFamily="18" charset="0"/>
              </a:rPr>
              <a:t>Outlier analysis and future trends (graph mining, </a:t>
            </a:r>
            <a:r>
              <a:rPr lang="en-US" sz="2000" dirty="0" err="1">
                <a:solidFill>
                  <a:srgbClr val="212121"/>
                </a:solidFill>
                <a:latin typeface="Times New Roman" panose="02020603050405020304" pitchFamily="18" charset="0"/>
                <a:cs typeface="Times New Roman" panose="02020603050405020304" pitchFamily="18" charset="0"/>
              </a:rPr>
              <a:t>spatio</a:t>
            </a:r>
            <a:r>
              <a:rPr lang="en-US" sz="2000" dirty="0">
                <a:solidFill>
                  <a:srgbClr val="212121"/>
                </a:solidFill>
                <a:latin typeface="Times New Roman" panose="02020603050405020304" pitchFamily="18" charset="0"/>
                <a:cs typeface="Times New Roman" panose="02020603050405020304" pitchFamily="18" charset="0"/>
              </a:rPr>
              <a:t>-temporal mining). (3 hours)</a:t>
            </a:r>
            <a:endParaRPr lang="en-AU" altLang="en-US" dirty="0">
              <a:latin typeface="Times New Roman" panose="02020603050405020304" pitchFamily="18" charset="0"/>
              <a:cs typeface="Times New Roman" panose="02020603050405020304" pitchFamily="18" charset="0"/>
            </a:endParaRPr>
          </a:p>
          <a:p>
            <a:pPr>
              <a:defRPr/>
            </a:pPr>
            <a:endParaRPr lang="en-IN" sz="2000" dirty="0">
              <a:latin typeface="Times New Roman" panose="02020603050405020304" pitchFamily="18" charset="0"/>
              <a:cs typeface="Times New Roman" panose="02020603050405020304" pitchFamily="18" charset="0"/>
            </a:endParaRPr>
          </a:p>
        </p:txBody>
      </p:sp>
      <p:sp>
        <p:nvSpPr>
          <p:cNvPr id="86020" name="Slide Number Placeholder 5">
            <a:extLst>
              <a:ext uri="{FF2B5EF4-FFF2-40B4-BE49-F238E27FC236}">
                <a16:creationId xmlns:a16="http://schemas.microsoft.com/office/drawing/2014/main" id="{BA9DA3AA-EFAA-A5CC-7AD1-BD64C9C4B2B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5F9A4D11-E1E4-41B2-B40C-ECC736D6F7EF}" type="slidenum">
              <a:rPr lang="en-US" altLang="en-US" sz="1400" smtClean="0"/>
              <a:pPr>
                <a:lnSpc>
                  <a:spcPct val="100000"/>
                </a:lnSpc>
                <a:spcBef>
                  <a:spcPct val="0"/>
                </a:spcBef>
                <a:buClrTx/>
                <a:buSzTx/>
                <a:buFontTx/>
                <a:buNone/>
              </a:pPr>
              <a:t>3</a:t>
            </a:fld>
            <a:endParaRPr lang="en-US" altLang="en-US"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917D-9084-3713-5B56-82A7612D7C20}"/>
              </a:ext>
            </a:extLst>
          </p:cNvPr>
          <p:cNvSpPr>
            <a:spLocks noGrp="1"/>
          </p:cNvSpPr>
          <p:nvPr>
            <p:ph type="title"/>
          </p:nvPr>
        </p:nvSpPr>
        <p:spPr>
          <a:xfrm>
            <a:off x="628650" y="365127"/>
            <a:ext cx="7886700" cy="908870"/>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Example of primary data collection</a:t>
            </a:r>
          </a:p>
        </p:txBody>
      </p:sp>
      <p:sp>
        <p:nvSpPr>
          <p:cNvPr id="3" name="Content Placeholder 2">
            <a:extLst>
              <a:ext uri="{FF2B5EF4-FFF2-40B4-BE49-F238E27FC236}">
                <a16:creationId xmlns:a16="http://schemas.microsoft.com/office/drawing/2014/main" id="{810EC4F0-A966-17D0-CDD2-C25F66530058}"/>
              </a:ext>
            </a:extLst>
          </p:cNvPr>
          <p:cNvSpPr>
            <a:spLocks noGrp="1"/>
          </p:cNvSpPr>
          <p:nvPr>
            <p:ph idx="1"/>
          </p:nvPr>
        </p:nvSpPr>
        <p:spPr>
          <a:xfrm>
            <a:off x="628650" y="1439949"/>
            <a:ext cx="7886700" cy="5052924"/>
          </a:xfrm>
        </p:spPr>
        <p:txBody>
          <a:bodyPr>
            <a:normAutofit fontScale="92500" lnSpcReduction="10000"/>
          </a:bodyPr>
          <a:lstStyle/>
          <a:p>
            <a:r>
              <a:rPr lang="en-IN" dirty="0">
                <a:latin typeface="Times New Roman" panose="02020603050405020304" pitchFamily="18" charset="0"/>
                <a:cs typeface="Times New Roman" panose="02020603050405020304" pitchFamily="18" charset="0"/>
              </a:rPr>
              <a:t>Quantitative methods</a:t>
            </a:r>
          </a:p>
          <a:p>
            <a:pPr lvl="1"/>
            <a:r>
              <a:rPr lang="en-US" dirty="0"/>
              <a:t>Quantitative research is the process of collecting and analyzing numerical data. It can be used to find patterns and averages, make predictions, test causal relationships, and generalize results to wider populations.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Qualitative methods</a:t>
            </a:r>
          </a:p>
          <a:p>
            <a:pPr lvl="1"/>
            <a:r>
              <a:rPr lang="en-IN" dirty="0">
                <a:latin typeface="Times New Roman" panose="02020603050405020304" pitchFamily="18" charset="0"/>
                <a:cs typeface="Times New Roman" panose="02020603050405020304" pitchFamily="18" charset="0"/>
              </a:rPr>
              <a:t>Examples</a:t>
            </a:r>
          </a:p>
          <a:p>
            <a:pPr lvl="1"/>
            <a:r>
              <a:rPr lang="en-US" dirty="0"/>
              <a:t>One-on-one interviews. </a:t>
            </a:r>
          </a:p>
          <a:p>
            <a:pPr lvl="2"/>
            <a:r>
              <a:rPr lang="en-US" dirty="0"/>
              <a:t>Interviews are one of the most common qualitative data-collection methods, and they're a great approach when you need to gather highly personalized information</a:t>
            </a:r>
          </a:p>
          <a:p>
            <a:pPr lvl="1"/>
            <a:r>
              <a:rPr lang="en-US" dirty="0"/>
              <a:t>Open-ended surveys and questionnaires.</a:t>
            </a:r>
          </a:p>
          <a:p>
            <a:pPr lvl="1"/>
            <a:r>
              <a:rPr lang="en-US" dirty="0"/>
              <a:t>Focused groups</a:t>
            </a:r>
          </a:p>
          <a:p>
            <a:pPr lvl="1"/>
            <a:r>
              <a:rPr lang="en-US" dirty="0"/>
              <a:t>Observation</a:t>
            </a:r>
          </a:p>
          <a:p>
            <a:pPr lvl="1"/>
            <a:r>
              <a:rPr lang="en-US" dirty="0"/>
              <a:t>Case studies</a:t>
            </a:r>
          </a:p>
          <a:p>
            <a:pPr lvl="1"/>
            <a:endParaRPr lang="en-IN" dirty="0">
              <a:latin typeface="Times New Roman" panose="02020603050405020304" pitchFamily="18" charset="0"/>
              <a:cs typeface="Times New Roman" panose="02020603050405020304" pitchFamily="18" charset="0"/>
            </a:endParaRPr>
          </a:p>
          <a:p>
            <a:pPr lvl="1"/>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4743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65D8-3FFB-32CE-4EEA-2DE388F0CD6D}"/>
              </a:ext>
            </a:extLst>
          </p:cNvPr>
          <p:cNvSpPr>
            <a:spLocks noGrp="1"/>
          </p:cNvSpPr>
          <p:nvPr>
            <p:ph type="title"/>
          </p:nvPr>
        </p:nvSpPr>
        <p:spPr/>
        <p:txBody>
          <a:bodyPr/>
          <a:lstStyle/>
          <a:p>
            <a:pPr algn="ctr"/>
            <a:r>
              <a:rPr lang="en-IN" dirty="0"/>
              <a:t>A few sample questions</a:t>
            </a:r>
          </a:p>
        </p:txBody>
      </p:sp>
      <p:sp>
        <p:nvSpPr>
          <p:cNvPr id="3" name="Content Placeholder 2">
            <a:extLst>
              <a:ext uri="{FF2B5EF4-FFF2-40B4-BE49-F238E27FC236}">
                <a16:creationId xmlns:a16="http://schemas.microsoft.com/office/drawing/2014/main" id="{10E76480-2AA2-B9A5-E2EA-697DE6B62481}"/>
              </a:ext>
            </a:extLst>
          </p:cNvPr>
          <p:cNvSpPr>
            <a:spLocks noGrp="1"/>
          </p:cNvSpPr>
          <p:nvPr>
            <p:ph idx="1"/>
          </p:nvPr>
        </p:nvSpPr>
        <p:spPr/>
        <p:txBody>
          <a:bodyPr/>
          <a:lstStyle/>
          <a:p>
            <a:r>
              <a:rPr lang="en-IN" dirty="0"/>
              <a:t>Next few slides contain a few sample survey questions</a:t>
            </a:r>
          </a:p>
        </p:txBody>
      </p:sp>
    </p:spTree>
    <p:extLst>
      <p:ext uri="{BB962C8B-B14F-4D97-AF65-F5344CB8AC3E}">
        <p14:creationId xmlns:p14="http://schemas.microsoft.com/office/powerpoint/2010/main" val="2279359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76C8DA-E352-75EC-E8BE-E4CCFEA9B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27" y="1245777"/>
            <a:ext cx="7924145" cy="1861441"/>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reflection endPos="0" dir="5400000" sy="-100000" algn="bl" rotWithShape="0"/>
          </a:effectLst>
        </p:spPr>
      </p:pic>
      <p:sp>
        <p:nvSpPr>
          <p:cNvPr id="7" name="TextBox 6">
            <a:extLst>
              <a:ext uri="{FF2B5EF4-FFF2-40B4-BE49-F238E27FC236}">
                <a16:creationId xmlns:a16="http://schemas.microsoft.com/office/drawing/2014/main" id="{525CD05E-E0BB-D403-4AB9-EC5D4A82DADA}"/>
              </a:ext>
            </a:extLst>
          </p:cNvPr>
          <p:cNvSpPr txBox="1"/>
          <p:nvPr/>
        </p:nvSpPr>
        <p:spPr>
          <a:xfrm>
            <a:off x="1180835" y="506724"/>
            <a:ext cx="6576844"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Single-answer multiple choice question. </a:t>
            </a:r>
          </a:p>
        </p:txBody>
      </p:sp>
      <p:sp>
        <p:nvSpPr>
          <p:cNvPr id="9" name="TextBox 8">
            <a:extLst>
              <a:ext uri="{FF2B5EF4-FFF2-40B4-BE49-F238E27FC236}">
                <a16:creationId xmlns:a16="http://schemas.microsoft.com/office/drawing/2014/main" id="{EB1E7117-4E81-8C16-2317-D1EA0AFD0FAB}"/>
              </a:ext>
            </a:extLst>
          </p:cNvPr>
          <p:cNvSpPr txBox="1"/>
          <p:nvPr/>
        </p:nvSpPr>
        <p:spPr>
          <a:xfrm>
            <a:off x="2039419" y="3376025"/>
            <a:ext cx="4572000"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Rating scales questions</a:t>
            </a:r>
          </a:p>
        </p:txBody>
      </p:sp>
      <p:pic>
        <p:nvPicPr>
          <p:cNvPr id="11" name="Picture 10">
            <a:extLst>
              <a:ext uri="{FF2B5EF4-FFF2-40B4-BE49-F238E27FC236}">
                <a16:creationId xmlns:a16="http://schemas.microsoft.com/office/drawing/2014/main" id="{BF3612CA-1CF0-5F17-226C-6E4D848BA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69" y="4168053"/>
            <a:ext cx="7924145" cy="2194379"/>
          </a:xfrm>
          <a:prstGeom prst="rect">
            <a:avLst/>
          </a:prstGeom>
        </p:spPr>
      </p:pic>
      <p:sp>
        <p:nvSpPr>
          <p:cNvPr id="13" name="TextBox 12">
            <a:extLst>
              <a:ext uri="{FF2B5EF4-FFF2-40B4-BE49-F238E27FC236}">
                <a16:creationId xmlns:a16="http://schemas.microsoft.com/office/drawing/2014/main" id="{F14E5C9F-5F8E-136D-81D1-8727AEDA0DDF}"/>
              </a:ext>
            </a:extLst>
          </p:cNvPr>
          <p:cNvSpPr txBox="1"/>
          <p:nvPr/>
        </p:nvSpPr>
        <p:spPr>
          <a:xfrm>
            <a:off x="712669" y="6393599"/>
            <a:ext cx="7516930" cy="369332"/>
          </a:xfrm>
          <a:prstGeom prst="rect">
            <a:avLst/>
          </a:prstGeom>
          <a:noFill/>
        </p:spPr>
        <p:txBody>
          <a:bodyPr wrap="square">
            <a:spAutoFit/>
          </a:bodyPr>
          <a:lstStyle/>
          <a:p>
            <a:r>
              <a:rPr lang="en-IN" dirty="0"/>
              <a:t>Source: https://www.surveymonkey.com/mp/survey-question-types/</a:t>
            </a:r>
          </a:p>
        </p:txBody>
      </p:sp>
    </p:spTree>
    <p:extLst>
      <p:ext uri="{BB962C8B-B14F-4D97-AF65-F5344CB8AC3E}">
        <p14:creationId xmlns:p14="http://schemas.microsoft.com/office/powerpoint/2010/main" val="1799270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DFCC6-71D3-2ACF-5A8D-BC38C4006DB0}"/>
              </a:ext>
            </a:extLst>
          </p:cNvPr>
          <p:cNvSpPr txBox="1"/>
          <p:nvPr/>
        </p:nvSpPr>
        <p:spPr>
          <a:xfrm>
            <a:off x="1397285" y="339316"/>
            <a:ext cx="6524089"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Likert scales: Do you agree or disagree</a:t>
            </a:r>
          </a:p>
        </p:txBody>
      </p:sp>
      <p:pic>
        <p:nvPicPr>
          <p:cNvPr id="5" name="Picture 4">
            <a:extLst>
              <a:ext uri="{FF2B5EF4-FFF2-40B4-BE49-F238E27FC236}">
                <a16:creationId xmlns:a16="http://schemas.microsoft.com/office/drawing/2014/main" id="{0BEDE8CC-33DF-4478-A7B0-4154A3D28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25" y="1082234"/>
            <a:ext cx="8082008" cy="1784256"/>
          </a:xfrm>
          <a:prstGeom prst="rect">
            <a:avLst/>
          </a:prstGeom>
        </p:spPr>
      </p:pic>
      <p:sp>
        <p:nvSpPr>
          <p:cNvPr id="7" name="TextBox 6">
            <a:extLst>
              <a:ext uri="{FF2B5EF4-FFF2-40B4-BE49-F238E27FC236}">
                <a16:creationId xmlns:a16="http://schemas.microsoft.com/office/drawing/2014/main" id="{EB412C4C-D0C6-9625-9275-5226B75C5B40}"/>
              </a:ext>
            </a:extLst>
          </p:cNvPr>
          <p:cNvSpPr txBox="1"/>
          <p:nvPr/>
        </p:nvSpPr>
        <p:spPr>
          <a:xfrm>
            <a:off x="2286000" y="3086188"/>
            <a:ext cx="457200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Dropdown questions</a:t>
            </a:r>
          </a:p>
        </p:txBody>
      </p:sp>
      <p:pic>
        <p:nvPicPr>
          <p:cNvPr id="9" name="Picture 8">
            <a:extLst>
              <a:ext uri="{FF2B5EF4-FFF2-40B4-BE49-F238E27FC236}">
                <a16:creationId xmlns:a16="http://schemas.microsoft.com/office/drawing/2014/main" id="{A6CA5EB5-5A78-F0D9-EB81-60CA63E04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04" y="4001977"/>
            <a:ext cx="7828908" cy="2111147"/>
          </a:xfrm>
          <a:prstGeom prst="rect">
            <a:avLst/>
          </a:prstGeom>
        </p:spPr>
      </p:pic>
    </p:spTree>
    <p:extLst>
      <p:ext uri="{BB962C8B-B14F-4D97-AF65-F5344CB8AC3E}">
        <p14:creationId xmlns:p14="http://schemas.microsoft.com/office/powerpoint/2010/main" val="4144010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78B514-8F0C-2F5C-BB51-7B1571337A3E}"/>
              </a:ext>
            </a:extLst>
          </p:cNvPr>
          <p:cNvSpPr txBox="1"/>
          <p:nvPr/>
        </p:nvSpPr>
        <p:spPr>
          <a:xfrm>
            <a:off x="2039420" y="431783"/>
            <a:ext cx="4572000" cy="523220"/>
          </a:xfrm>
          <a:prstGeom prst="rect">
            <a:avLst/>
          </a:prstGeom>
          <a:noFill/>
        </p:spPr>
        <p:txBody>
          <a:bodyPr wrap="square">
            <a:spAutoFit/>
          </a:bodyPr>
          <a:lstStyle/>
          <a:p>
            <a:pPr algn="ctr"/>
            <a:r>
              <a:rPr lang="en-IN" sz="2800" b="1"/>
              <a:t>Open-ended questions</a:t>
            </a:r>
            <a:endParaRPr lang="en-IN" sz="2800" b="1" dirty="0"/>
          </a:p>
        </p:txBody>
      </p:sp>
      <p:sp>
        <p:nvSpPr>
          <p:cNvPr id="5" name="TextBox 4">
            <a:extLst>
              <a:ext uri="{FF2B5EF4-FFF2-40B4-BE49-F238E27FC236}">
                <a16:creationId xmlns:a16="http://schemas.microsoft.com/office/drawing/2014/main" id="{E0046342-0079-F58D-B3BC-B3D9DAD0693D}"/>
              </a:ext>
            </a:extLst>
          </p:cNvPr>
          <p:cNvSpPr txBox="1"/>
          <p:nvPr/>
        </p:nvSpPr>
        <p:spPr>
          <a:xfrm>
            <a:off x="739739" y="1059313"/>
            <a:ext cx="8054939" cy="1015663"/>
          </a:xfrm>
          <a:prstGeom prst="rect">
            <a:avLst/>
          </a:prstGeom>
          <a:noFill/>
        </p:spPr>
        <p:txBody>
          <a:bodyPr wrap="square">
            <a:spAutoFit/>
          </a:bodyPr>
          <a:lstStyle/>
          <a:p>
            <a:pPr marL="285750" indent="-285750">
              <a:buFont typeface="Arial" panose="020B0604020202020204" pitchFamily="34" charset="0"/>
              <a:buChar char="•"/>
            </a:pPr>
            <a:r>
              <a:rPr lang="en-US" sz="2000" dirty="0">
                <a:hlinkClick r:id="rId2"/>
              </a:rPr>
              <a:t>Open-ended survey questions</a:t>
            </a:r>
            <a:r>
              <a:rPr lang="en-US" sz="2000" dirty="0"/>
              <a:t> require respondents to type their answer into a comment box and don’t provide specific pre-set answer options. Responses are then viewed individually or by </a:t>
            </a:r>
            <a:r>
              <a:rPr lang="en-US" sz="2000" dirty="0">
                <a:hlinkClick r:id="rId3"/>
              </a:rPr>
              <a:t>text analysis tools</a:t>
            </a:r>
            <a:r>
              <a:rPr lang="en-US" sz="2000" dirty="0"/>
              <a:t>.</a:t>
            </a:r>
            <a:endParaRPr lang="en-IN" sz="2000" dirty="0"/>
          </a:p>
        </p:txBody>
      </p:sp>
      <p:pic>
        <p:nvPicPr>
          <p:cNvPr id="7" name="Picture 6">
            <a:extLst>
              <a:ext uri="{FF2B5EF4-FFF2-40B4-BE49-F238E27FC236}">
                <a16:creationId xmlns:a16="http://schemas.microsoft.com/office/drawing/2014/main" id="{34299907-6047-860C-7B1F-0F7A2463E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39" y="2486346"/>
            <a:ext cx="8137133" cy="2389012"/>
          </a:xfrm>
          <a:prstGeom prst="rect">
            <a:avLst/>
          </a:prstGeom>
        </p:spPr>
      </p:pic>
    </p:spTree>
    <p:extLst>
      <p:ext uri="{BB962C8B-B14F-4D97-AF65-F5344CB8AC3E}">
        <p14:creationId xmlns:p14="http://schemas.microsoft.com/office/powerpoint/2010/main" val="2299568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93E7A0-247D-486E-19D0-D93F78543042}"/>
              </a:ext>
            </a:extLst>
          </p:cNvPr>
          <p:cNvSpPr txBox="1"/>
          <p:nvPr/>
        </p:nvSpPr>
        <p:spPr>
          <a:xfrm>
            <a:off x="2286000" y="339316"/>
            <a:ext cx="4572000" cy="461665"/>
          </a:xfrm>
          <a:prstGeom prst="rect">
            <a:avLst/>
          </a:prstGeom>
          <a:noFill/>
        </p:spPr>
        <p:txBody>
          <a:bodyPr wrap="square">
            <a:spAutoFit/>
          </a:bodyPr>
          <a:lstStyle/>
          <a:p>
            <a:pPr algn="ctr"/>
            <a:r>
              <a:rPr lang="en-IN" sz="2400" b="1" dirty="0"/>
              <a:t>Demographic questions</a:t>
            </a:r>
          </a:p>
        </p:txBody>
      </p:sp>
      <p:pic>
        <p:nvPicPr>
          <p:cNvPr id="5" name="Picture 4">
            <a:extLst>
              <a:ext uri="{FF2B5EF4-FFF2-40B4-BE49-F238E27FC236}">
                <a16:creationId xmlns:a16="http://schemas.microsoft.com/office/drawing/2014/main" id="{3C62A19A-5193-138A-FBEF-76271EAF2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46" y="996593"/>
            <a:ext cx="7704707" cy="2599362"/>
          </a:xfrm>
          <a:prstGeom prst="rect">
            <a:avLst/>
          </a:prstGeom>
        </p:spPr>
      </p:pic>
      <p:sp>
        <p:nvSpPr>
          <p:cNvPr id="6" name="TextBox 5">
            <a:extLst>
              <a:ext uri="{FF2B5EF4-FFF2-40B4-BE49-F238E27FC236}">
                <a16:creationId xmlns:a16="http://schemas.microsoft.com/office/drawing/2014/main" id="{A75A42CD-F215-D84A-CF09-30A7339F7BC4}"/>
              </a:ext>
            </a:extLst>
          </p:cNvPr>
          <p:cNvSpPr txBox="1"/>
          <p:nvPr/>
        </p:nvSpPr>
        <p:spPr>
          <a:xfrm>
            <a:off x="1996611" y="3843072"/>
            <a:ext cx="4572000" cy="461665"/>
          </a:xfrm>
          <a:prstGeom prst="rect">
            <a:avLst/>
          </a:prstGeom>
          <a:noFill/>
        </p:spPr>
        <p:txBody>
          <a:bodyPr wrap="square">
            <a:spAutoFit/>
          </a:bodyPr>
          <a:lstStyle/>
          <a:p>
            <a:pPr algn="ctr"/>
            <a:r>
              <a:rPr lang="en-IN" sz="2400" b="1" dirty="0"/>
              <a:t>Ranking questions</a:t>
            </a:r>
          </a:p>
        </p:txBody>
      </p:sp>
      <p:pic>
        <p:nvPicPr>
          <p:cNvPr id="8" name="Picture 7">
            <a:extLst>
              <a:ext uri="{FF2B5EF4-FFF2-40B4-BE49-F238E27FC236}">
                <a16:creationId xmlns:a16="http://schemas.microsoft.com/office/drawing/2014/main" id="{FBB3D439-45BC-0B0C-AADE-4217AFCF3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46" y="4304737"/>
            <a:ext cx="8137487" cy="2779546"/>
          </a:xfrm>
          <a:prstGeom prst="rect">
            <a:avLst/>
          </a:prstGeom>
        </p:spPr>
      </p:pic>
    </p:spTree>
    <p:extLst>
      <p:ext uri="{BB962C8B-B14F-4D97-AF65-F5344CB8AC3E}">
        <p14:creationId xmlns:p14="http://schemas.microsoft.com/office/powerpoint/2010/main" val="3065429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23A22-9270-DDD1-6049-3D8605D67742}"/>
              </a:ext>
            </a:extLst>
          </p:cNvPr>
          <p:cNvSpPr txBox="1"/>
          <p:nvPr/>
        </p:nvSpPr>
        <p:spPr>
          <a:xfrm>
            <a:off x="1977775" y="370138"/>
            <a:ext cx="4572000" cy="523220"/>
          </a:xfrm>
          <a:prstGeom prst="rect">
            <a:avLst/>
          </a:prstGeom>
          <a:noFill/>
        </p:spPr>
        <p:txBody>
          <a:bodyPr wrap="square">
            <a:spAutoFit/>
          </a:bodyPr>
          <a:lstStyle/>
          <a:p>
            <a:r>
              <a:rPr lang="en-IN" sz="2800" b="1" dirty="0"/>
              <a:t>Image choice questions</a:t>
            </a:r>
          </a:p>
        </p:txBody>
      </p:sp>
      <p:pic>
        <p:nvPicPr>
          <p:cNvPr id="5" name="Picture 4">
            <a:extLst>
              <a:ext uri="{FF2B5EF4-FFF2-40B4-BE49-F238E27FC236}">
                <a16:creationId xmlns:a16="http://schemas.microsoft.com/office/drawing/2014/main" id="{F4376CAC-076F-798A-708D-8269B0247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86" y="1157064"/>
            <a:ext cx="8342616" cy="1894362"/>
          </a:xfrm>
          <a:prstGeom prst="rect">
            <a:avLst/>
          </a:prstGeom>
        </p:spPr>
      </p:pic>
      <p:sp>
        <p:nvSpPr>
          <p:cNvPr id="7" name="TextBox 6">
            <a:extLst>
              <a:ext uri="{FF2B5EF4-FFF2-40B4-BE49-F238E27FC236}">
                <a16:creationId xmlns:a16="http://schemas.microsoft.com/office/drawing/2014/main" id="{E6729DE6-29F1-5E62-6C6E-8C809DAB2EF2}"/>
              </a:ext>
            </a:extLst>
          </p:cNvPr>
          <p:cNvSpPr txBox="1"/>
          <p:nvPr/>
        </p:nvSpPr>
        <p:spPr>
          <a:xfrm>
            <a:off x="2286000" y="3246902"/>
            <a:ext cx="4572000" cy="523220"/>
          </a:xfrm>
          <a:prstGeom prst="rect">
            <a:avLst/>
          </a:prstGeom>
          <a:noFill/>
        </p:spPr>
        <p:txBody>
          <a:bodyPr wrap="square">
            <a:spAutoFit/>
          </a:bodyPr>
          <a:lstStyle/>
          <a:p>
            <a:pPr algn="ctr"/>
            <a:r>
              <a:rPr lang="en-IN" sz="2800" b="1" dirty="0"/>
              <a:t>Click map questions</a:t>
            </a:r>
          </a:p>
        </p:txBody>
      </p:sp>
      <p:pic>
        <p:nvPicPr>
          <p:cNvPr id="9" name="Picture 8">
            <a:extLst>
              <a:ext uri="{FF2B5EF4-FFF2-40B4-BE49-F238E27FC236}">
                <a16:creationId xmlns:a16="http://schemas.microsoft.com/office/drawing/2014/main" id="{E0BC37C8-754A-3E5C-D79B-B25FB718D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4107415"/>
            <a:ext cx="5409879" cy="2750585"/>
          </a:xfrm>
          <a:prstGeom prst="rect">
            <a:avLst/>
          </a:prstGeom>
        </p:spPr>
      </p:pic>
    </p:spTree>
    <p:extLst>
      <p:ext uri="{BB962C8B-B14F-4D97-AF65-F5344CB8AC3E}">
        <p14:creationId xmlns:p14="http://schemas.microsoft.com/office/powerpoint/2010/main" val="2524593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D2B1FA-1762-9E45-217B-E9BBE2484B40}"/>
              </a:ext>
            </a:extLst>
          </p:cNvPr>
          <p:cNvSpPr txBox="1"/>
          <p:nvPr/>
        </p:nvSpPr>
        <p:spPr>
          <a:xfrm>
            <a:off x="1335640" y="318767"/>
            <a:ext cx="7130266" cy="461665"/>
          </a:xfrm>
          <a:prstGeom prst="rect">
            <a:avLst/>
          </a:prstGeom>
          <a:noFill/>
        </p:spPr>
        <p:txBody>
          <a:bodyPr wrap="square">
            <a:spAutoFit/>
          </a:bodyPr>
          <a:lstStyle/>
          <a:p>
            <a:r>
              <a:rPr lang="en-IN" sz="2400" b="1" dirty="0"/>
              <a:t>File upload questions: Uploading of resume or image</a:t>
            </a:r>
          </a:p>
        </p:txBody>
      </p:sp>
      <p:pic>
        <p:nvPicPr>
          <p:cNvPr id="5" name="Picture 4">
            <a:extLst>
              <a:ext uri="{FF2B5EF4-FFF2-40B4-BE49-F238E27FC236}">
                <a16:creationId xmlns:a16="http://schemas.microsoft.com/office/drawing/2014/main" id="{70103FE5-007E-52F6-B42A-9795CA1A7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788" y="1002051"/>
            <a:ext cx="7658100" cy="1771650"/>
          </a:xfrm>
          <a:prstGeom prst="rect">
            <a:avLst/>
          </a:prstGeom>
        </p:spPr>
      </p:pic>
      <p:sp>
        <p:nvSpPr>
          <p:cNvPr id="7" name="TextBox 6">
            <a:extLst>
              <a:ext uri="{FF2B5EF4-FFF2-40B4-BE49-F238E27FC236}">
                <a16:creationId xmlns:a16="http://schemas.microsoft.com/office/drawing/2014/main" id="{07A0E979-2A1B-E042-A6B5-A509A4529A08}"/>
              </a:ext>
            </a:extLst>
          </p:cNvPr>
          <p:cNvSpPr txBox="1"/>
          <p:nvPr/>
        </p:nvSpPr>
        <p:spPr>
          <a:xfrm>
            <a:off x="2286000" y="3429000"/>
            <a:ext cx="4572000" cy="523220"/>
          </a:xfrm>
          <a:prstGeom prst="rect">
            <a:avLst/>
          </a:prstGeom>
          <a:noFill/>
        </p:spPr>
        <p:txBody>
          <a:bodyPr wrap="square">
            <a:spAutoFit/>
          </a:bodyPr>
          <a:lstStyle/>
          <a:p>
            <a:pPr algn="ctr"/>
            <a:r>
              <a:rPr lang="en-IN" sz="2800" b="1" dirty="0"/>
              <a:t>Slider questions</a:t>
            </a:r>
          </a:p>
        </p:txBody>
      </p:sp>
      <p:pic>
        <p:nvPicPr>
          <p:cNvPr id="13" name="Picture 12">
            <a:extLst>
              <a:ext uri="{FF2B5EF4-FFF2-40B4-BE49-F238E27FC236}">
                <a16:creationId xmlns:a16="http://schemas.microsoft.com/office/drawing/2014/main" id="{C4D25239-5BC4-5D92-3EEC-8DF04EC1E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35" y="4441943"/>
            <a:ext cx="7924145" cy="1981036"/>
          </a:xfrm>
          <a:prstGeom prst="rect">
            <a:avLst/>
          </a:prstGeom>
        </p:spPr>
      </p:pic>
    </p:spTree>
    <p:extLst>
      <p:ext uri="{BB962C8B-B14F-4D97-AF65-F5344CB8AC3E}">
        <p14:creationId xmlns:p14="http://schemas.microsoft.com/office/powerpoint/2010/main" val="4198202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7B71B-39A6-3D24-C139-78367D4F9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27" y="1186912"/>
            <a:ext cx="7924145" cy="2675923"/>
          </a:xfrm>
          <a:prstGeom prst="rect">
            <a:avLst/>
          </a:prstGeom>
        </p:spPr>
      </p:pic>
      <p:sp>
        <p:nvSpPr>
          <p:cNvPr id="5" name="TextBox 4">
            <a:extLst>
              <a:ext uri="{FF2B5EF4-FFF2-40B4-BE49-F238E27FC236}">
                <a16:creationId xmlns:a16="http://schemas.microsoft.com/office/drawing/2014/main" id="{7FD8F512-DB10-4497-A0D6-3C6E9F8C80AA}"/>
              </a:ext>
            </a:extLst>
          </p:cNvPr>
          <p:cNvSpPr txBox="1"/>
          <p:nvPr/>
        </p:nvSpPr>
        <p:spPr>
          <a:xfrm>
            <a:off x="2008597" y="400960"/>
            <a:ext cx="4572000" cy="523220"/>
          </a:xfrm>
          <a:prstGeom prst="rect">
            <a:avLst/>
          </a:prstGeom>
          <a:noFill/>
        </p:spPr>
        <p:txBody>
          <a:bodyPr wrap="square">
            <a:spAutoFit/>
          </a:bodyPr>
          <a:lstStyle/>
          <a:p>
            <a:pPr algn="ctr"/>
            <a:r>
              <a:rPr lang="en-IN" sz="2800" b="1" dirty="0"/>
              <a:t>Benchmarkable questions</a:t>
            </a:r>
          </a:p>
        </p:txBody>
      </p:sp>
    </p:spTree>
    <p:extLst>
      <p:ext uri="{BB962C8B-B14F-4D97-AF65-F5344CB8AC3E}">
        <p14:creationId xmlns:p14="http://schemas.microsoft.com/office/powerpoint/2010/main" val="3734967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345F5D-B13E-D15B-B78F-C3C4D1F87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78" y="71919"/>
            <a:ext cx="8987086" cy="6359703"/>
          </a:xfrm>
          <a:prstGeom prst="rect">
            <a:avLst/>
          </a:prstGeom>
        </p:spPr>
      </p:pic>
    </p:spTree>
    <p:extLst>
      <p:ext uri="{BB962C8B-B14F-4D97-AF65-F5344CB8AC3E}">
        <p14:creationId xmlns:p14="http://schemas.microsoft.com/office/powerpoint/2010/main" val="221667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880-BD5D-638F-5C0A-F45E06B2B09A}"/>
              </a:ext>
            </a:extLst>
          </p:cNvPr>
          <p:cNvSpPr>
            <a:spLocks noGrp="1"/>
          </p:cNvSpPr>
          <p:nvPr>
            <p:ph type="title"/>
          </p:nvPr>
        </p:nvSpPr>
        <p:spPr/>
        <p:txBody>
          <a:bodyPr/>
          <a:lstStyle/>
          <a:p>
            <a:pPr algn="ctr"/>
            <a:r>
              <a:rPr lang="en-IN" b="1" dirty="0"/>
              <a:t>Presentation Outline</a:t>
            </a:r>
          </a:p>
        </p:txBody>
      </p:sp>
      <p:sp>
        <p:nvSpPr>
          <p:cNvPr id="3" name="Content Placeholder 2">
            <a:extLst>
              <a:ext uri="{FF2B5EF4-FFF2-40B4-BE49-F238E27FC236}">
                <a16:creationId xmlns:a16="http://schemas.microsoft.com/office/drawing/2014/main" id="{ECD159EB-D724-8115-EBC1-6747C4B0724C}"/>
              </a:ext>
            </a:extLst>
          </p:cNvPr>
          <p:cNvSpPr>
            <a:spLocks noGrp="1"/>
          </p:cNvSpPr>
          <p:nvPr>
            <p:ph idx="1"/>
          </p:nvPr>
        </p:nvSpPr>
        <p:spPr>
          <a:xfrm>
            <a:off x="628650" y="1690689"/>
            <a:ext cx="7886700" cy="4351338"/>
          </a:xfrm>
        </p:spPr>
        <p:txBody>
          <a:bodyPr>
            <a:normAutofit lnSpcReduction="10000"/>
          </a:bodyPr>
          <a:lstStyle/>
          <a:p>
            <a:r>
              <a:rPr lang="en-IN" sz="3200" b="1" dirty="0">
                <a:latin typeface="Times New Roman" panose="02020603050405020304" pitchFamily="18" charset="0"/>
                <a:cs typeface="Times New Roman" panose="02020603050405020304" pitchFamily="18" charset="0"/>
              </a:rPr>
              <a:t>Data mining functionalities</a:t>
            </a:r>
          </a:p>
          <a:p>
            <a:r>
              <a:rPr lang="en-IN" sz="3200" dirty="0">
                <a:latin typeface="Times New Roman" panose="02020603050405020304" pitchFamily="18" charset="0"/>
                <a:cs typeface="Times New Roman" panose="02020603050405020304" pitchFamily="18" charset="0"/>
              </a:rPr>
              <a:t>Research Issues in Data mining</a:t>
            </a:r>
          </a:p>
          <a:p>
            <a:r>
              <a:rPr lang="en-IN" sz="3200" dirty="0">
                <a:latin typeface="Times New Roman" panose="02020603050405020304" pitchFamily="18" charset="0"/>
                <a:cs typeface="Times New Roman" panose="02020603050405020304" pitchFamily="18" charset="0"/>
              </a:rPr>
              <a:t>Sources of data</a:t>
            </a:r>
          </a:p>
          <a:p>
            <a:r>
              <a:rPr lang="en-US" altLang="en-US" sz="3200" dirty="0">
                <a:latin typeface="Times New Roman" panose="02020603050405020304" pitchFamily="18" charset="0"/>
                <a:cs typeface="Times New Roman" panose="02020603050405020304" pitchFamily="18" charset="0"/>
              </a:rPr>
              <a:t>Data Objects and Attribute Types</a:t>
            </a:r>
          </a:p>
          <a:p>
            <a:r>
              <a:rPr lang="en-US" altLang="en-US" sz="3200" dirty="0">
                <a:latin typeface="Times New Roman" panose="02020603050405020304" pitchFamily="18" charset="0"/>
                <a:cs typeface="Times New Roman" panose="02020603050405020304" pitchFamily="18" charset="0"/>
              </a:rPr>
              <a:t>Basic Statistical Descriptions of Data</a:t>
            </a:r>
          </a:p>
          <a:p>
            <a:r>
              <a:rPr lang="en-US" altLang="en-US" sz="3200" dirty="0">
                <a:latin typeface="Times New Roman" panose="02020603050405020304" pitchFamily="18" charset="0"/>
                <a:cs typeface="Times New Roman" panose="02020603050405020304" pitchFamily="18" charset="0"/>
              </a:rPr>
              <a:t>Data Visualization</a:t>
            </a:r>
          </a:p>
          <a:p>
            <a:r>
              <a:rPr lang="en-US" altLang="en-US" sz="3200" dirty="0">
                <a:latin typeface="Times New Roman" panose="02020603050405020304" pitchFamily="18" charset="0"/>
                <a:cs typeface="Times New Roman" panose="02020603050405020304" pitchFamily="18" charset="0"/>
              </a:rPr>
              <a:t>Case study</a:t>
            </a:r>
          </a:p>
          <a:p>
            <a:r>
              <a:rPr lang="en-US" altLang="en-US" sz="3200" dirty="0">
                <a:latin typeface="Times New Roman" panose="02020603050405020304" pitchFamily="18" charset="0"/>
                <a:cs typeface="Times New Roman" panose="02020603050405020304" pitchFamily="18" charset="0"/>
              </a:rPr>
              <a:t>Summary</a:t>
            </a:r>
          </a:p>
          <a:p>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8375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880-BD5D-638F-5C0A-F45E06B2B09A}"/>
              </a:ext>
            </a:extLst>
          </p:cNvPr>
          <p:cNvSpPr>
            <a:spLocks noGrp="1"/>
          </p:cNvSpPr>
          <p:nvPr>
            <p:ph type="title"/>
          </p:nvPr>
        </p:nvSpPr>
        <p:spPr/>
        <p:txBody>
          <a:bodyPr/>
          <a:lstStyle/>
          <a:p>
            <a:pPr algn="ctr"/>
            <a:r>
              <a:rPr lang="en-IN" b="1" dirty="0"/>
              <a:t>Presentation Outline</a:t>
            </a:r>
          </a:p>
        </p:txBody>
      </p:sp>
      <p:sp>
        <p:nvSpPr>
          <p:cNvPr id="3" name="Content Placeholder 2">
            <a:extLst>
              <a:ext uri="{FF2B5EF4-FFF2-40B4-BE49-F238E27FC236}">
                <a16:creationId xmlns:a16="http://schemas.microsoft.com/office/drawing/2014/main" id="{ECD159EB-D724-8115-EBC1-6747C4B0724C}"/>
              </a:ext>
            </a:extLst>
          </p:cNvPr>
          <p:cNvSpPr>
            <a:spLocks noGrp="1"/>
          </p:cNvSpPr>
          <p:nvPr>
            <p:ph idx="1"/>
          </p:nvPr>
        </p:nvSpPr>
        <p:spPr>
          <a:xfrm>
            <a:off x="628650" y="1690689"/>
            <a:ext cx="7886700" cy="4351338"/>
          </a:xfrm>
        </p:spPr>
        <p:txBody>
          <a:bodyPr>
            <a:normAutofit/>
          </a:bodyPr>
          <a:lstStyle/>
          <a:p>
            <a:r>
              <a:rPr lang="en-IN" dirty="0">
                <a:latin typeface="Times New Roman" panose="02020603050405020304" pitchFamily="18" charset="0"/>
                <a:cs typeface="Times New Roman" panose="02020603050405020304" pitchFamily="18" charset="0"/>
              </a:rPr>
              <a:t>Data mining functionalities</a:t>
            </a:r>
          </a:p>
          <a:p>
            <a:r>
              <a:rPr lang="en-IN" dirty="0">
                <a:latin typeface="Times New Roman" panose="02020603050405020304" pitchFamily="18" charset="0"/>
                <a:cs typeface="Times New Roman" panose="02020603050405020304" pitchFamily="18" charset="0"/>
              </a:rPr>
              <a:t>Research Issues in Data mining</a:t>
            </a:r>
          </a:p>
          <a:p>
            <a:r>
              <a:rPr lang="en-IN" dirty="0">
                <a:latin typeface="Times New Roman" panose="02020603050405020304" pitchFamily="18" charset="0"/>
                <a:cs typeface="Times New Roman" panose="02020603050405020304" pitchFamily="18" charset="0"/>
              </a:rPr>
              <a:t>Sources of data</a:t>
            </a:r>
          </a:p>
          <a:p>
            <a:r>
              <a:rPr lang="en-US" altLang="en-US" b="1" dirty="0">
                <a:latin typeface="Times New Roman" panose="02020603050405020304" pitchFamily="18" charset="0"/>
                <a:cs typeface="Times New Roman" panose="02020603050405020304" pitchFamily="18" charset="0"/>
              </a:rPr>
              <a:t>Data Objects and Attribute Types</a:t>
            </a:r>
          </a:p>
          <a:p>
            <a:r>
              <a:rPr lang="en-US" altLang="en-US" dirty="0">
                <a:latin typeface="Times New Roman" panose="02020603050405020304" pitchFamily="18" charset="0"/>
                <a:cs typeface="Times New Roman" panose="02020603050405020304" pitchFamily="18" charset="0"/>
              </a:rPr>
              <a:t>Basic Statistical Descriptions of Data</a:t>
            </a:r>
          </a:p>
          <a:p>
            <a:r>
              <a:rPr lang="en-US" altLang="en-US" dirty="0">
                <a:latin typeface="Times New Roman" panose="02020603050405020304" pitchFamily="18" charset="0"/>
                <a:cs typeface="Times New Roman" panose="02020603050405020304" pitchFamily="18" charset="0"/>
              </a:rPr>
              <a:t>Data Visualization</a:t>
            </a:r>
          </a:p>
          <a:p>
            <a:r>
              <a:rPr lang="en-US" altLang="en-US" dirty="0">
                <a:latin typeface="Times New Roman" panose="02020603050405020304" pitchFamily="18" charset="0"/>
                <a:cs typeface="Times New Roman" panose="02020603050405020304" pitchFamily="18" charset="0"/>
              </a:rPr>
              <a:t>Case study</a:t>
            </a:r>
          </a:p>
          <a:p>
            <a:r>
              <a:rPr lang="en-US" altLang="en-US" dirty="0">
                <a:latin typeface="Times New Roman" panose="02020603050405020304" pitchFamily="18" charset="0"/>
                <a:cs typeface="Times New Roman" panose="02020603050405020304" pitchFamily="18" charset="0"/>
              </a:rPr>
              <a:t>Summary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474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a:extLst>
              <a:ext uri="{FF2B5EF4-FFF2-40B4-BE49-F238E27FC236}">
                <a16:creationId xmlns:a16="http://schemas.microsoft.com/office/drawing/2014/main" id="{4AEEE56E-E08F-8117-A90D-F92C97AC9F0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D085A34-3A61-4616-A5C8-5AA184DFF7BD}" type="slidenum">
              <a:rPr lang="en-US" altLang="en-US" sz="1200"/>
              <a:pPr eaLnBrk="1" hangingPunct="1"/>
              <a:t>41</a:t>
            </a:fld>
            <a:endParaRPr lang="en-US" altLang="en-US" sz="1200"/>
          </a:p>
        </p:txBody>
      </p:sp>
      <p:sp>
        <p:nvSpPr>
          <p:cNvPr id="8195" name="Rectangle 2">
            <a:extLst>
              <a:ext uri="{FF2B5EF4-FFF2-40B4-BE49-F238E27FC236}">
                <a16:creationId xmlns:a16="http://schemas.microsoft.com/office/drawing/2014/main" id="{27C67578-A4C6-AA37-4CA5-88B3A4F498D1}"/>
              </a:ext>
            </a:extLst>
          </p:cNvPr>
          <p:cNvSpPr>
            <a:spLocks noGrp="1" noChangeArrowheads="1"/>
          </p:cNvSpPr>
          <p:nvPr>
            <p:ph type="title"/>
          </p:nvPr>
        </p:nvSpPr>
        <p:spPr>
          <a:xfrm>
            <a:off x="628650" y="365126"/>
            <a:ext cx="7886700" cy="723935"/>
          </a:xfrm>
        </p:spPr>
        <p:txBody>
          <a:bodyPr/>
          <a:lstStyle/>
          <a:p>
            <a:pPr algn="ctr" eaLnBrk="1" hangingPunct="1"/>
            <a:r>
              <a:rPr lang="en-US" altLang="en-US" sz="3200" dirty="0">
                <a:latin typeface="Times New Roman" panose="02020603050405020304" pitchFamily="18" charset="0"/>
                <a:cs typeface="Times New Roman" panose="02020603050405020304" pitchFamily="18" charset="0"/>
              </a:rPr>
              <a:t>Data Objects</a:t>
            </a:r>
          </a:p>
        </p:txBody>
      </p:sp>
      <p:sp>
        <p:nvSpPr>
          <p:cNvPr id="8196" name="Rectangle 3">
            <a:extLst>
              <a:ext uri="{FF2B5EF4-FFF2-40B4-BE49-F238E27FC236}">
                <a16:creationId xmlns:a16="http://schemas.microsoft.com/office/drawing/2014/main" id="{2A6386F1-273D-A176-9D25-A216502D449D}"/>
              </a:ext>
            </a:extLst>
          </p:cNvPr>
          <p:cNvSpPr>
            <a:spLocks noGrp="1" noChangeArrowheads="1"/>
          </p:cNvSpPr>
          <p:nvPr>
            <p:ph type="body" idx="1"/>
          </p:nvPr>
        </p:nvSpPr>
        <p:spPr>
          <a:xfrm>
            <a:off x="628650" y="1089061"/>
            <a:ext cx="7886700" cy="5087902"/>
          </a:xfrm>
        </p:spPr>
        <p:txBody>
          <a:bodyPr>
            <a:normAutofit fontScale="92500"/>
          </a:bodyPr>
          <a:lstStyle/>
          <a:p>
            <a:pPr eaLnBrk="1" hangingPunct="1">
              <a:lnSpc>
                <a:spcPct val="120000"/>
              </a:lnSpc>
            </a:pPr>
            <a:r>
              <a:rPr lang="en-US" altLang="en-US" sz="2400" dirty="0"/>
              <a:t>Data sets are made up of data objects.</a:t>
            </a:r>
          </a:p>
          <a:p>
            <a:pPr eaLnBrk="1" hangingPunct="1">
              <a:lnSpc>
                <a:spcPct val="120000"/>
              </a:lnSpc>
            </a:pPr>
            <a:r>
              <a:rPr lang="en-US" altLang="en-US" sz="2400" dirty="0"/>
              <a:t>A </a:t>
            </a:r>
            <a:r>
              <a:rPr lang="en-US" altLang="en-US" sz="2400" b="1" dirty="0"/>
              <a:t>data object</a:t>
            </a:r>
            <a:r>
              <a:rPr lang="en-US" altLang="en-US" sz="2400" dirty="0"/>
              <a:t> represents an entity.</a:t>
            </a:r>
          </a:p>
          <a:p>
            <a:pPr eaLnBrk="1" hangingPunct="1">
              <a:lnSpc>
                <a:spcPct val="120000"/>
              </a:lnSpc>
            </a:pPr>
            <a:r>
              <a:rPr lang="en-US" altLang="en-US" sz="2400" dirty="0"/>
              <a:t>Examples: </a:t>
            </a:r>
          </a:p>
          <a:p>
            <a:pPr lvl="1" eaLnBrk="1" hangingPunct="1">
              <a:lnSpc>
                <a:spcPct val="120000"/>
              </a:lnSpc>
            </a:pPr>
            <a:r>
              <a:rPr lang="en-US" altLang="en-US" sz="2400" dirty="0"/>
              <a:t>sales database:  customers, store items, sales</a:t>
            </a:r>
          </a:p>
          <a:p>
            <a:pPr lvl="1" eaLnBrk="1" hangingPunct="1">
              <a:lnSpc>
                <a:spcPct val="120000"/>
              </a:lnSpc>
            </a:pPr>
            <a:r>
              <a:rPr lang="en-US" altLang="en-US" sz="2400" dirty="0"/>
              <a:t>medical database: patients, treatments</a:t>
            </a:r>
          </a:p>
          <a:p>
            <a:pPr lvl="1" eaLnBrk="1" hangingPunct="1">
              <a:lnSpc>
                <a:spcPct val="120000"/>
              </a:lnSpc>
            </a:pPr>
            <a:r>
              <a:rPr lang="en-US" altLang="en-US" sz="2400" dirty="0"/>
              <a:t>university database: students, professors, courses</a:t>
            </a:r>
          </a:p>
          <a:p>
            <a:pPr eaLnBrk="1" hangingPunct="1">
              <a:lnSpc>
                <a:spcPct val="120000"/>
              </a:lnSpc>
            </a:pPr>
            <a:r>
              <a:rPr lang="en-US" altLang="en-US" sz="2400" dirty="0"/>
              <a:t>Also called </a:t>
            </a:r>
            <a:r>
              <a:rPr lang="en-US" altLang="en-US" sz="2400" i="1" dirty="0"/>
              <a:t>samples , examples, instances, data points, objects, tuples, records, vector, patten, event, case, observation or entity</a:t>
            </a:r>
            <a:endParaRPr lang="en-US" altLang="en-US" sz="2400" dirty="0"/>
          </a:p>
          <a:p>
            <a:pPr eaLnBrk="1" hangingPunct="1">
              <a:lnSpc>
                <a:spcPct val="120000"/>
              </a:lnSpc>
            </a:pPr>
            <a:r>
              <a:rPr lang="en-US" altLang="en-US" sz="2400" dirty="0"/>
              <a:t>Data objects are described by </a:t>
            </a:r>
            <a:r>
              <a:rPr lang="en-US" altLang="en-US" sz="2400" b="1" dirty="0"/>
              <a:t>attributes</a:t>
            </a:r>
            <a:r>
              <a:rPr lang="en-US" altLang="en-US" sz="2400" dirty="0"/>
              <a:t>.</a:t>
            </a:r>
          </a:p>
          <a:p>
            <a:pPr eaLnBrk="1" hangingPunct="1">
              <a:lnSpc>
                <a:spcPct val="120000"/>
              </a:lnSpc>
            </a:pPr>
            <a:r>
              <a:rPr lang="en-US" altLang="en-US" sz="2400" dirty="0"/>
              <a:t>Database rows -&gt; data objects; columns -&gt;attributes.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7">
            <a:extLst>
              <a:ext uri="{FF2B5EF4-FFF2-40B4-BE49-F238E27FC236}">
                <a16:creationId xmlns:a16="http://schemas.microsoft.com/office/drawing/2014/main" id="{2712F335-5645-3420-867A-5BE78762C1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F4FC676-E7E1-43E8-92C7-5FF03914A846}" type="slidenum">
              <a:rPr lang="en-US" altLang="en-US" sz="1200"/>
              <a:pPr eaLnBrk="1" hangingPunct="1"/>
              <a:t>42</a:t>
            </a:fld>
            <a:endParaRPr lang="en-US" altLang="en-US" sz="1200"/>
          </a:p>
        </p:txBody>
      </p:sp>
      <p:sp>
        <p:nvSpPr>
          <p:cNvPr id="6147" name="Rectangle 2">
            <a:extLst>
              <a:ext uri="{FF2B5EF4-FFF2-40B4-BE49-F238E27FC236}">
                <a16:creationId xmlns:a16="http://schemas.microsoft.com/office/drawing/2014/main" id="{C3AC4BE8-760D-D25D-A196-B6C506A609FA}"/>
              </a:ext>
            </a:extLst>
          </p:cNvPr>
          <p:cNvSpPr>
            <a:spLocks noGrp="1" noChangeArrowheads="1"/>
          </p:cNvSpPr>
          <p:nvPr>
            <p:ph type="title"/>
          </p:nvPr>
        </p:nvSpPr>
        <p:spPr/>
        <p:txBody>
          <a:bodyPr/>
          <a:lstStyle/>
          <a:p>
            <a:pPr algn="ctr" eaLnBrk="1" hangingPunct="1"/>
            <a:r>
              <a:rPr lang="en-US" altLang="en-US" sz="3200" dirty="0">
                <a:solidFill>
                  <a:srgbClr val="170981"/>
                </a:solidFill>
              </a:rPr>
              <a:t>Types of Data Sets</a:t>
            </a:r>
            <a:r>
              <a:rPr lang="en-US" altLang="en-US" sz="3200" dirty="0">
                <a:solidFill>
                  <a:schemeClr val="hlink"/>
                </a:solidFill>
              </a:rPr>
              <a:t> </a:t>
            </a:r>
          </a:p>
        </p:txBody>
      </p:sp>
      <p:sp>
        <p:nvSpPr>
          <p:cNvPr id="6148" name="Rectangle 3">
            <a:extLst>
              <a:ext uri="{FF2B5EF4-FFF2-40B4-BE49-F238E27FC236}">
                <a16:creationId xmlns:a16="http://schemas.microsoft.com/office/drawing/2014/main" id="{E352A0C1-434C-F8C4-2B2B-F54BE8B56EE1}"/>
              </a:ext>
            </a:extLst>
          </p:cNvPr>
          <p:cNvSpPr>
            <a:spLocks noGrp="1" noChangeArrowheads="1"/>
          </p:cNvSpPr>
          <p:nvPr>
            <p:ph type="body" sz="half" idx="1"/>
          </p:nvPr>
        </p:nvSpPr>
        <p:spPr>
          <a:xfrm>
            <a:off x="304800" y="1295400"/>
            <a:ext cx="4419600" cy="5181600"/>
          </a:xfrm>
          <a:noFill/>
        </p:spPr>
        <p:txBody>
          <a:bodyPr lIns="90488" tIns="44450" rIns="90488" bIns="44450">
            <a:normAutofit fontScale="92500" lnSpcReduction="10000"/>
          </a:bodyPr>
          <a:lstStyle/>
          <a:p>
            <a:pPr marL="285750" indent="-285750" eaLnBrk="1" hangingPunct="1">
              <a:lnSpc>
                <a:spcPct val="105000"/>
              </a:lnSpc>
            </a:pPr>
            <a:r>
              <a:rPr lang="en-US" altLang="en-US" sz="1400" dirty="0">
                <a:cs typeface="Times New Roman" panose="02020603050405020304" pitchFamily="18" charset="0"/>
              </a:rPr>
              <a:t>Record</a:t>
            </a:r>
          </a:p>
          <a:p>
            <a:pPr marL="800100" lvl="1" indent="-342900" eaLnBrk="1" hangingPunct="1">
              <a:lnSpc>
                <a:spcPct val="105000"/>
              </a:lnSpc>
            </a:pPr>
            <a:r>
              <a:rPr lang="en-US" altLang="en-US" sz="1400" dirty="0">
                <a:cs typeface="Times New Roman" panose="02020603050405020304" pitchFamily="18" charset="0"/>
              </a:rPr>
              <a:t>Relational records</a:t>
            </a:r>
          </a:p>
          <a:p>
            <a:pPr marL="800100" lvl="1" indent="-342900" eaLnBrk="1" hangingPunct="1">
              <a:lnSpc>
                <a:spcPct val="105000"/>
              </a:lnSpc>
            </a:pPr>
            <a:r>
              <a:rPr lang="en-US" altLang="en-US" sz="1400" dirty="0">
                <a:cs typeface="Times New Roman" panose="02020603050405020304" pitchFamily="18" charset="0"/>
              </a:rPr>
              <a:t>Data matrix, e.g., numerical matrix, crosstabs</a:t>
            </a:r>
          </a:p>
          <a:p>
            <a:pPr marL="800100" lvl="1" indent="-342900" eaLnBrk="1" hangingPunct="1">
              <a:lnSpc>
                <a:spcPct val="105000"/>
              </a:lnSpc>
            </a:pPr>
            <a:r>
              <a:rPr lang="en-US" altLang="en-US" sz="1400" dirty="0">
                <a:cs typeface="Times New Roman" panose="02020603050405020304" pitchFamily="18" charset="0"/>
              </a:rPr>
              <a:t>Document data: text documents: term-frequency vector</a:t>
            </a:r>
          </a:p>
          <a:p>
            <a:pPr marL="800100" lvl="1" indent="-342900" eaLnBrk="1" hangingPunct="1">
              <a:lnSpc>
                <a:spcPct val="105000"/>
              </a:lnSpc>
            </a:pPr>
            <a:r>
              <a:rPr lang="en-US" altLang="en-US" sz="1400" dirty="0">
                <a:cs typeface="Times New Roman" panose="02020603050405020304" pitchFamily="18" charset="0"/>
              </a:rPr>
              <a:t>Transaction data</a:t>
            </a:r>
            <a:endParaRPr lang="en-US" altLang="en-US" sz="1400" dirty="0"/>
          </a:p>
          <a:p>
            <a:pPr marL="285750" indent="-285750" eaLnBrk="1" hangingPunct="1">
              <a:lnSpc>
                <a:spcPct val="105000"/>
              </a:lnSpc>
            </a:pPr>
            <a:r>
              <a:rPr lang="en-US" altLang="en-US" sz="1400" dirty="0">
                <a:cs typeface="Times New Roman" panose="02020603050405020304" pitchFamily="18" charset="0"/>
              </a:rPr>
              <a:t>Graph and network</a:t>
            </a:r>
          </a:p>
          <a:p>
            <a:pPr marL="800100" lvl="1" indent="-342900" eaLnBrk="1" hangingPunct="1">
              <a:lnSpc>
                <a:spcPct val="105000"/>
              </a:lnSpc>
            </a:pPr>
            <a:r>
              <a:rPr lang="en-US" altLang="en-US" sz="1400" dirty="0">
                <a:cs typeface="Times New Roman" panose="02020603050405020304" pitchFamily="18" charset="0"/>
              </a:rPr>
              <a:t>World Wide Web</a:t>
            </a:r>
          </a:p>
          <a:p>
            <a:pPr marL="800100" lvl="1" indent="-342900" eaLnBrk="1" hangingPunct="1">
              <a:lnSpc>
                <a:spcPct val="105000"/>
              </a:lnSpc>
            </a:pPr>
            <a:r>
              <a:rPr lang="en-US" altLang="en-US" sz="1400" dirty="0">
                <a:cs typeface="Times New Roman" panose="02020603050405020304" pitchFamily="18" charset="0"/>
              </a:rPr>
              <a:t>Social or information networks</a:t>
            </a:r>
          </a:p>
          <a:p>
            <a:pPr marL="800100" lvl="1" indent="-342900" eaLnBrk="1" hangingPunct="1">
              <a:lnSpc>
                <a:spcPct val="105000"/>
              </a:lnSpc>
            </a:pPr>
            <a:r>
              <a:rPr lang="en-US" altLang="en-US" sz="1400" dirty="0">
                <a:cs typeface="Times New Roman" panose="02020603050405020304" pitchFamily="18" charset="0"/>
              </a:rPr>
              <a:t>Molecular Structures</a:t>
            </a:r>
          </a:p>
          <a:p>
            <a:pPr marL="285750" indent="-285750" eaLnBrk="1" hangingPunct="1">
              <a:lnSpc>
                <a:spcPct val="105000"/>
              </a:lnSpc>
            </a:pPr>
            <a:r>
              <a:rPr lang="en-US" altLang="en-US" sz="1400" dirty="0">
                <a:cs typeface="Times New Roman" panose="02020603050405020304" pitchFamily="18" charset="0"/>
              </a:rPr>
              <a:t>Ordered</a:t>
            </a:r>
          </a:p>
          <a:p>
            <a:pPr marL="800100" lvl="1" indent="-342900" eaLnBrk="1" hangingPunct="1">
              <a:lnSpc>
                <a:spcPct val="105000"/>
              </a:lnSpc>
            </a:pPr>
            <a:r>
              <a:rPr lang="en-US" altLang="en-US" sz="1400" dirty="0">
                <a:cs typeface="Times New Roman" panose="02020603050405020304" pitchFamily="18" charset="0"/>
              </a:rPr>
              <a:t>Video data: sequence of images</a:t>
            </a:r>
          </a:p>
          <a:p>
            <a:pPr marL="800100" lvl="1" indent="-342900" eaLnBrk="1" hangingPunct="1">
              <a:lnSpc>
                <a:spcPct val="105000"/>
              </a:lnSpc>
            </a:pPr>
            <a:r>
              <a:rPr lang="en-US" altLang="en-US" sz="1400" dirty="0">
                <a:cs typeface="Times New Roman" panose="02020603050405020304" pitchFamily="18" charset="0"/>
              </a:rPr>
              <a:t>Temporal data: time-series</a:t>
            </a:r>
          </a:p>
          <a:p>
            <a:pPr marL="800100" lvl="1" indent="-342900" eaLnBrk="1" hangingPunct="1">
              <a:lnSpc>
                <a:spcPct val="105000"/>
              </a:lnSpc>
            </a:pPr>
            <a:r>
              <a:rPr lang="en-US" altLang="en-US" sz="1400" dirty="0">
                <a:cs typeface="Times New Roman" panose="02020603050405020304" pitchFamily="18" charset="0"/>
              </a:rPr>
              <a:t>Sequential Data: transaction sequences</a:t>
            </a:r>
          </a:p>
          <a:p>
            <a:pPr marL="800100" lvl="1" indent="-342900" eaLnBrk="1" hangingPunct="1">
              <a:lnSpc>
                <a:spcPct val="105000"/>
              </a:lnSpc>
            </a:pPr>
            <a:r>
              <a:rPr lang="en-US" altLang="en-US" sz="1400" dirty="0">
                <a:cs typeface="Times New Roman" panose="02020603050405020304" pitchFamily="18" charset="0"/>
              </a:rPr>
              <a:t>Genetic sequence data</a:t>
            </a:r>
          </a:p>
          <a:p>
            <a:pPr marL="285750" indent="-285750" eaLnBrk="1" hangingPunct="1">
              <a:lnSpc>
                <a:spcPct val="105000"/>
              </a:lnSpc>
            </a:pPr>
            <a:r>
              <a:rPr lang="en-US" altLang="en-US" sz="1400" dirty="0">
                <a:cs typeface="Times New Roman" panose="02020603050405020304" pitchFamily="18" charset="0"/>
              </a:rPr>
              <a:t>Spatial, image and multimedia:</a:t>
            </a:r>
          </a:p>
          <a:p>
            <a:pPr marL="800100" lvl="1" indent="-342900" eaLnBrk="1" hangingPunct="1">
              <a:lnSpc>
                <a:spcPct val="105000"/>
              </a:lnSpc>
            </a:pPr>
            <a:r>
              <a:rPr lang="en-US" altLang="en-US" sz="1400" dirty="0">
                <a:cs typeface="Times New Roman" panose="02020603050405020304" pitchFamily="18" charset="0"/>
              </a:rPr>
              <a:t>Spatial data: maps</a:t>
            </a:r>
          </a:p>
          <a:p>
            <a:pPr marL="800100" lvl="1" indent="-342900" eaLnBrk="1" hangingPunct="1">
              <a:lnSpc>
                <a:spcPct val="105000"/>
              </a:lnSpc>
            </a:pPr>
            <a:r>
              <a:rPr lang="en-US" altLang="en-US" sz="1400" dirty="0">
                <a:cs typeface="Times New Roman" panose="02020603050405020304" pitchFamily="18" charset="0"/>
              </a:rPr>
              <a:t>Image data: </a:t>
            </a:r>
          </a:p>
          <a:p>
            <a:pPr marL="800100" lvl="1" indent="-342900" eaLnBrk="1" hangingPunct="1">
              <a:lnSpc>
                <a:spcPct val="105000"/>
              </a:lnSpc>
            </a:pPr>
            <a:r>
              <a:rPr lang="en-US" altLang="en-US" sz="1400" dirty="0">
                <a:cs typeface="Times New Roman" panose="02020603050405020304" pitchFamily="18" charset="0"/>
              </a:rPr>
              <a:t>Video data:</a:t>
            </a:r>
          </a:p>
        </p:txBody>
      </p:sp>
      <p:graphicFrame>
        <p:nvGraphicFramePr>
          <p:cNvPr id="6149" name="Object 4">
            <a:extLst>
              <a:ext uri="{FF2B5EF4-FFF2-40B4-BE49-F238E27FC236}">
                <a16:creationId xmlns:a16="http://schemas.microsoft.com/office/drawing/2014/main" id="{7C184095-F8C8-B51C-248D-F1FF0C8E4753}"/>
              </a:ext>
            </a:extLst>
          </p:cNvPr>
          <p:cNvGraphicFramePr>
            <a:graphicFrameLocks noGrp="1" noChangeAspect="1"/>
          </p:cNvGraphicFramePr>
          <p:nvPr>
            <p:ph sz="quarter" idx="2"/>
          </p:nvPr>
        </p:nvGraphicFramePr>
        <p:xfrm>
          <a:off x="4114800" y="1592263"/>
          <a:ext cx="4876800" cy="2217737"/>
        </p:xfrm>
        <a:graphic>
          <a:graphicData uri="http://schemas.openxmlformats.org/presentationml/2006/ole">
            <mc:AlternateContent xmlns:mc="http://schemas.openxmlformats.org/markup-compatibility/2006">
              <mc:Choice xmlns:v="urn:schemas-microsoft-com:vml" Requires="v">
                <p:oleObj name="Visio" r:id="rId3" imgW="5925718" imgH="2693902" progId="Visio.Drawing.6">
                  <p:embed/>
                </p:oleObj>
              </mc:Choice>
              <mc:Fallback>
                <p:oleObj name="Visio" r:id="rId3" imgW="5925718" imgH="2693902" progId="Visio.Drawing.6">
                  <p:embed/>
                  <p:pic>
                    <p:nvPicPr>
                      <p:cNvPr id="6149" name="Object 4">
                        <a:extLst>
                          <a:ext uri="{FF2B5EF4-FFF2-40B4-BE49-F238E27FC236}">
                            <a16:creationId xmlns:a16="http://schemas.microsoft.com/office/drawing/2014/main" id="{7C184095-F8C8-B51C-248D-F1FF0C8E4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592263"/>
                        <a:ext cx="4876800"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0" name="Object 6">
            <a:extLst>
              <a:ext uri="{FF2B5EF4-FFF2-40B4-BE49-F238E27FC236}">
                <a16:creationId xmlns:a16="http://schemas.microsoft.com/office/drawing/2014/main" id="{C7DF1BB9-3C2F-386A-BD8B-62C4E6831882}"/>
              </a:ext>
            </a:extLst>
          </p:cNvPr>
          <p:cNvGraphicFramePr>
            <a:graphicFrameLocks noGrp="1" noChangeAspect="1"/>
          </p:cNvGraphicFramePr>
          <p:nvPr>
            <p:ph sz="quarter" idx="3"/>
          </p:nvPr>
        </p:nvGraphicFramePr>
        <p:xfrm>
          <a:off x="5029200" y="4191000"/>
          <a:ext cx="3822700" cy="1998663"/>
        </p:xfrm>
        <a:graphic>
          <a:graphicData uri="http://schemas.openxmlformats.org/presentationml/2006/ole">
            <mc:AlternateContent xmlns:mc="http://schemas.openxmlformats.org/markup-compatibility/2006">
              <mc:Choice xmlns:v="urn:schemas-microsoft-com:vml" Requires="v">
                <p:oleObj name="Document" r:id="rId5" imgW="3823716" imgH="1999488" progId="Word.Document.8">
                  <p:embed/>
                </p:oleObj>
              </mc:Choice>
              <mc:Fallback>
                <p:oleObj name="Document" r:id="rId5" imgW="3823716" imgH="1999488" progId="Word.Document.8">
                  <p:embed/>
                  <p:pic>
                    <p:nvPicPr>
                      <p:cNvPr id="6150" name="Object 6">
                        <a:extLst>
                          <a:ext uri="{FF2B5EF4-FFF2-40B4-BE49-F238E27FC236}">
                            <a16:creationId xmlns:a16="http://schemas.microsoft.com/office/drawing/2014/main" id="{C7DF1BB9-3C2F-386A-BD8B-62C4E6831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4191000"/>
                        <a:ext cx="38227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1DB23451-F61C-376B-2D40-2185A1D4C6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40950B5-125C-4DFA-B9B1-659A86C7CEF9}" type="slidenum">
              <a:rPr lang="en-US" altLang="en-US" sz="1200"/>
              <a:pPr eaLnBrk="1" hangingPunct="1"/>
              <a:t>43</a:t>
            </a:fld>
            <a:endParaRPr lang="en-US" altLang="en-US" sz="1200" dirty="0"/>
          </a:p>
        </p:txBody>
      </p:sp>
      <p:sp>
        <p:nvSpPr>
          <p:cNvPr id="9219" name="Rectangle 2">
            <a:extLst>
              <a:ext uri="{FF2B5EF4-FFF2-40B4-BE49-F238E27FC236}">
                <a16:creationId xmlns:a16="http://schemas.microsoft.com/office/drawing/2014/main" id="{DF240CBB-64D7-443A-44EF-59618DAD5F0C}"/>
              </a:ext>
            </a:extLst>
          </p:cNvPr>
          <p:cNvSpPr>
            <a:spLocks noGrp="1" noChangeArrowheads="1"/>
          </p:cNvSpPr>
          <p:nvPr>
            <p:ph type="title"/>
          </p:nvPr>
        </p:nvSpPr>
        <p:spPr>
          <a:xfrm>
            <a:off x="674677" y="191162"/>
            <a:ext cx="7886700" cy="610919"/>
          </a:xfrm>
        </p:spPr>
        <p:txBody>
          <a:bodyPr>
            <a:normAutofit fontScale="90000"/>
          </a:bodyPr>
          <a:lstStyle/>
          <a:p>
            <a:pPr algn="ctr" eaLnBrk="1" hangingPunct="1"/>
            <a:r>
              <a:rPr lang="en-US" altLang="en-US" b="1" dirty="0">
                <a:latin typeface="Times New Roman" panose="02020603050405020304" pitchFamily="18" charset="0"/>
                <a:cs typeface="Times New Roman" panose="02020603050405020304" pitchFamily="18" charset="0"/>
              </a:rPr>
              <a:t>Attributes</a:t>
            </a:r>
          </a:p>
        </p:txBody>
      </p:sp>
      <p:sp>
        <p:nvSpPr>
          <p:cNvPr id="9220" name="Rectangle 3">
            <a:extLst>
              <a:ext uri="{FF2B5EF4-FFF2-40B4-BE49-F238E27FC236}">
                <a16:creationId xmlns:a16="http://schemas.microsoft.com/office/drawing/2014/main" id="{85213440-A9B0-A48C-3C4D-C02FB776ADD3}"/>
              </a:ext>
            </a:extLst>
          </p:cNvPr>
          <p:cNvSpPr>
            <a:spLocks noGrp="1" noChangeArrowheads="1"/>
          </p:cNvSpPr>
          <p:nvPr>
            <p:ph type="body" idx="1"/>
          </p:nvPr>
        </p:nvSpPr>
        <p:spPr>
          <a:xfrm>
            <a:off x="278083" y="836940"/>
            <a:ext cx="8740678" cy="1492641"/>
          </a:xfrm>
        </p:spPr>
        <p:txBody>
          <a:bodyPr>
            <a:noAutofit/>
          </a:bodyPr>
          <a:lstStyle/>
          <a:p>
            <a:pPr eaLnBrk="1" hangingPunct="1"/>
            <a:r>
              <a:rPr lang="en-US" altLang="en-US" sz="2000" b="1" dirty="0">
                <a:latin typeface="Times New Roman" panose="02020603050405020304" pitchFamily="18" charset="0"/>
                <a:cs typeface="Times New Roman" panose="02020603050405020304" pitchFamily="18" charset="0"/>
              </a:rPr>
              <a:t>Attribute (or dimensions, features, variables): </a:t>
            </a:r>
          </a:p>
          <a:p>
            <a:pPr lvl="1"/>
            <a:r>
              <a:rPr lang="en-US" altLang="en-US" sz="2000" dirty="0">
                <a:latin typeface="Times New Roman" panose="02020603050405020304" pitchFamily="18" charset="0"/>
                <a:cs typeface="Times New Roman" panose="02020603050405020304" pitchFamily="18" charset="0"/>
              </a:rPr>
              <a:t>a data field, representing a characteristic or feature of a data object.</a:t>
            </a:r>
          </a:p>
          <a:p>
            <a:pPr lvl="2"/>
            <a:r>
              <a:rPr lang="en-US" altLang="en-US" i="1" dirty="0">
                <a:latin typeface="Times New Roman" panose="02020603050405020304" pitchFamily="18" charset="0"/>
                <a:cs typeface="Times New Roman" panose="02020603050405020304" pitchFamily="18" charset="0"/>
              </a:rPr>
              <a:t>E.g., customer _ID, name, address</a:t>
            </a:r>
          </a:p>
          <a:p>
            <a:r>
              <a:rPr lang="en-US" altLang="en-US" sz="2000" b="1" dirty="0">
                <a:latin typeface="Times New Roman" panose="02020603050405020304" pitchFamily="18" charset="0"/>
                <a:cs typeface="Times New Roman" panose="02020603050405020304" pitchFamily="18" charset="0"/>
              </a:rPr>
              <a:t>A measurement scale:</a:t>
            </a:r>
            <a:r>
              <a:rPr lang="en-US" altLang="en-US" sz="2000" dirty="0">
                <a:latin typeface="Times New Roman" panose="02020603050405020304" pitchFamily="18" charset="0"/>
                <a:cs typeface="Times New Roman" panose="02020603050405020304" pitchFamily="18" charset="0"/>
              </a:rPr>
              <a:t> </a:t>
            </a:r>
          </a:p>
          <a:p>
            <a:pPr lvl="1"/>
            <a:r>
              <a:rPr lang="en-US" altLang="en-US" sz="1600" dirty="0">
                <a:latin typeface="Times New Roman" panose="02020603050405020304" pitchFamily="18" charset="0"/>
                <a:cs typeface="Times New Roman" panose="02020603050405020304" pitchFamily="18" charset="0"/>
              </a:rPr>
              <a:t>Associates a numerical or symbolic value with an attribute of an object.</a:t>
            </a:r>
          </a:p>
          <a:p>
            <a:r>
              <a:rPr lang="en-US" altLang="en-US" sz="2000" dirty="0">
                <a:latin typeface="Times New Roman" panose="02020603050405020304" pitchFamily="18" charset="0"/>
                <a:cs typeface="Times New Roman" panose="02020603050405020304" pitchFamily="18" charset="0"/>
              </a:rPr>
              <a:t>Type of attribute: Type of measurement of scale</a:t>
            </a:r>
          </a:p>
          <a:p>
            <a:pPr eaLnBrk="1" hangingPunct="1"/>
            <a:endParaRPr lang="en-US" altLang="en-US" sz="20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F564B63B-E50E-957D-CF60-ACB36CC0D7A5}"/>
              </a:ext>
            </a:extLst>
          </p:cNvPr>
          <p:cNvGrpSpPr>
            <a:grpSpLocks/>
          </p:cNvGrpSpPr>
          <p:nvPr/>
        </p:nvGrpSpPr>
        <p:grpSpPr bwMode="auto">
          <a:xfrm>
            <a:off x="3948963" y="3447194"/>
            <a:ext cx="5017978" cy="3274282"/>
            <a:chOff x="192" y="1632"/>
            <a:chExt cx="5040" cy="1714"/>
          </a:xfrm>
        </p:grpSpPr>
        <p:sp>
          <p:nvSpPr>
            <p:cNvPr id="6" name="Text Box 5">
              <a:extLst>
                <a:ext uri="{FF2B5EF4-FFF2-40B4-BE49-F238E27FC236}">
                  <a16:creationId xmlns:a16="http://schemas.microsoft.com/office/drawing/2014/main" id="{D85C0B88-B23E-FABD-924A-48FE271FC360}"/>
                </a:ext>
              </a:extLst>
            </p:cNvPr>
            <p:cNvSpPr txBox="1">
              <a:spLocks noChangeArrowheads="1"/>
            </p:cNvSpPr>
            <p:nvPr/>
          </p:nvSpPr>
          <p:spPr bwMode="auto">
            <a:xfrm>
              <a:off x="2064" y="1632"/>
              <a:ext cx="1008" cy="1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Helvetica" panose="020B0604020202020204" pitchFamily="34" charset="0"/>
                </a:defRPr>
              </a:lvl1pPr>
              <a:lvl2pPr marL="742950" indent="-285750" algn="ctr">
                <a:defRPr sz="2400">
                  <a:solidFill>
                    <a:schemeClr val="tx1"/>
                  </a:solidFill>
                  <a:latin typeface="Helvetica" panose="020B0604020202020204" pitchFamily="34" charset="0"/>
                </a:defRPr>
              </a:lvl2pPr>
              <a:lvl3pPr marL="1143000" indent="-228600" algn="ctr">
                <a:defRPr sz="2400">
                  <a:solidFill>
                    <a:schemeClr val="tx1"/>
                  </a:solidFill>
                  <a:latin typeface="Helvetica" panose="020B0604020202020204" pitchFamily="34" charset="0"/>
                </a:defRPr>
              </a:lvl3pPr>
              <a:lvl4pPr marL="1600200" indent="-228600" algn="ctr">
                <a:defRPr sz="2400">
                  <a:solidFill>
                    <a:schemeClr val="tx1"/>
                  </a:solidFill>
                  <a:latin typeface="Helvetica" panose="020B0604020202020204" pitchFamily="34" charset="0"/>
                </a:defRPr>
              </a:lvl4pPr>
              <a:lvl5pPr marL="2057400" indent="-228600" algn="ctr">
                <a:defRPr sz="2400">
                  <a:solidFill>
                    <a:schemeClr val="tx1"/>
                  </a:solidFill>
                  <a:latin typeface="Helvetica" panose="020B0604020202020204" pitchFamily="34" charset="0"/>
                </a:defRPr>
              </a:lvl5pPr>
              <a:lvl6pPr marL="2514600" indent="-228600" algn="ctr" eaLnBrk="0" fontAlgn="base" hangingPunct="0">
                <a:spcBef>
                  <a:spcPct val="0"/>
                </a:spcBef>
                <a:spcAft>
                  <a:spcPct val="0"/>
                </a:spcAft>
                <a:defRPr sz="2400">
                  <a:solidFill>
                    <a:schemeClr val="tx1"/>
                  </a:solidFill>
                  <a:latin typeface="Helvetica" panose="020B0604020202020204" pitchFamily="34" charset="0"/>
                </a:defRPr>
              </a:lvl6pPr>
              <a:lvl7pPr marL="2971800" indent="-228600" algn="ctr" eaLnBrk="0" fontAlgn="base" hangingPunct="0">
                <a:spcBef>
                  <a:spcPct val="0"/>
                </a:spcBef>
                <a:spcAft>
                  <a:spcPct val="0"/>
                </a:spcAft>
                <a:defRPr sz="2400">
                  <a:solidFill>
                    <a:schemeClr val="tx1"/>
                  </a:solidFill>
                  <a:latin typeface="Helvetica" panose="020B0604020202020204" pitchFamily="34" charset="0"/>
                </a:defRPr>
              </a:lvl7pPr>
              <a:lvl8pPr marL="3429000" indent="-228600" algn="ctr" eaLnBrk="0" fontAlgn="base" hangingPunct="0">
                <a:spcBef>
                  <a:spcPct val="0"/>
                </a:spcBef>
                <a:spcAft>
                  <a:spcPct val="0"/>
                </a:spcAft>
                <a:defRPr sz="2400">
                  <a:solidFill>
                    <a:schemeClr val="tx1"/>
                  </a:solidFill>
                  <a:latin typeface="Helvetica" panose="020B0604020202020204" pitchFamily="34" charset="0"/>
                </a:defRPr>
              </a:lvl8pPr>
              <a:lvl9pPr marL="3886200" indent="-228600" algn="ctr" eaLnBrk="0" fontAlgn="base" hangingPunct="0">
                <a:spcBef>
                  <a:spcPct val="0"/>
                </a:spcBef>
                <a:spcAft>
                  <a:spcPct val="0"/>
                </a:spcAft>
                <a:defRPr sz="2400">
                  <a:solidFill>
                    <a:schemeClr val="tx1"/>
                  </a:solidFill>
                  <a:latin typeface="Helvetica" panose="020B0604020202020204" pitchFamily="34" charset="0"/>
                </a:defRPr>
              </a:lvl9pPr>
            </a:lstStyle>
            <a:p>
              <a:pPr algn="l" eaLnBrk="1" hangingPunct="1">
                <a:spcBef>
                  <a:spcPct val="50000"/>
                </a:spcBef>
              </a:pPr>
              <a:r>
                <a:rPr lang="en-US" altLang="en-US" sz="1400">
                  <a:latin typeface="Times New Roman" panose="02020603050405020304" pitchFamily="18" charset="0"/>
                </a:rPr>
                <a:t>Variables</a:t>
              </a:r>
            </a:p>
          </p:txBody>
        </p:sp>
        <p:sp>
          <p:nvSpPr>
            <p:cNvPr id="7" name="Text Box 6">
              <a:extLst>
                <a:ext uri="{FF2B5EF4-FFF2-40B4-BE49-F238E27FC236}">
                  <a16:creationId xmlns:a16="http://schemas.microsoft.com/office/drawing/2014/main" id="{9602EC4A-A231-5D95-6F81-BEAC80843412}"/>
                </a:ext>
              </a:extLst>
            </p:cNvPr>
            <p:cNvSpPr txBox="1">
              <a:spLocks noChangeArrowheads="1"/>
            </p:cNvSpPr>
            <p:nvPr/>
          </p:nvSpPr>
          <p:spPr bwMode="auto">
            <a:xfrm>
              <a:off x="864" y="2352"/>
              <a:ext cx="1008" cy="2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Helvetica" panose="020B0604020202020204" pitchFamily="34" charset="0"/>
                </a:defRPr>
              </a:lvl1pPr>
              <a:lvl2pPr marL="742950" indent="-285750" algn="ctr">
                <a:defRPr sz="2400">
                  <a:solidFill>
                    <a:schemeClr val="tx1"/>
                  </a:solidFill>
                  <a:latin typeface="Helvetica" panose="020B0604020202020204" pitchFamily="34" charset="0"/>
                </a:defRPr>
              </a:lvl2pPr>
              <a:lvl3pPr marL="1143000" indent="-228600" algn="ctr">
                <a:defRPr sz="2400">
                  <a:solidFill>
                    <a:schemeClr val="tx1"/>
                  </a:solidFill>
                  <a:latin typeface="Helvetica" panose="020B0604020202020204" pitchFamily="34" charset="0"/>
                </a:defRPr>
              </a:lvl3pPr>
              <a:lvl4pPr marL="1600200" indent="-228600" algn="ctr">
                <a:defRPr sz="2400">
                  <a:solidFill>
                    <a:schemeClr val="tx1"/>
                  </a:solidFill>
                  <a:latin typeface="Helvetica" panose="020B0604020202020204" pitchFamily="34" charset="0"/>
                </a:defRPr>
              </a:lvl4pPr>
              <a:lvl5pPr marL="2057400" indent="-228600" algn="ctr">
                <a:defRPr sz="2400">
                  <a:solidFill>
                    <a:schemeClr val="tx1"/>
                  </a:solidFill>
                  <a:latin typeface="Helvetica" panose="020B0604020202020204" pitchFamily="34" charset="0"/>
                </a:defRPr>
              </a:lvl5pPr>
              <a:lvl6pPr marL="2514600" indent="-228600" algn="ctr" eaLnBrk="0" fontAlgn="base" hangingPunct="0">
                <a:spcBef>
                  <a:spcPct val="0"/>
                </a:spcBef>
                <a:spcAft>
                  <a:spcPct val="0"/>
                </a:spcAft>
                <a:defRPr sz="2400">
                  <a:solidFill>
                    <a:schemeClr val="tx1"/>
                  </a:solidFill>
                  <a:latin typeface="Helvetica" panose="020B0604020202020204" pitchFamily="34" charset="0"/>
                </a:defRPr>
              </a:lvl6pPr>
              <a:lvl7pPr marL="2971800" indent="-228600" algn="ctr" eaLnBrk="0" fontAlgn="base" hangingPunct="0">
                <a:spcBef>
                  <a:spcPct val="0"/>
                </a:spcBef>
                <a:spcAft>
                  <a:spcPct val="0"/>
                </a:spcAft>
                <a:defRPr sz="2400">
                  <a:solidFill>
                    <a:schemeClr val="tx1"/>
                  </a:solidFill>
                  <a:latin typeface="Helvetica" panose="020B0604020202020204" pitchFamily="34" charset="0"/>
                </a:defRPr>
              </a:lvl7pPr>
              <a:lvl8pPr marL="3429000" indent="-228600" algn="ctr" eaLnBrk="0" fontAlgn="base" hangingPunct="0">
                <a:spcBef>
                  <a:spcPct val="0"/>
                </a:spcBef>
                <a:spcAft>
                  <a:spcPct val="0"/>
                </a:spcAft>
                <a:defRPr sz="2400">
                  <a:solidFill>
                    <a:schemeClr val="tx1"/>
                  </a:solidFill>
                  <a:latin typeface="Helvetica" panose="020B0604020202020204" pitchFamily="34" charset="0"/>
                </a:defRPr>
              </a:lvl8pPr>
              <a:lvl9pPr marL="3886200" indent="-228600" algn="ctr" eaLnBrk="0" fontAlgn="base" hangingPunct="0">
                <a:spcBef>
                  <a:spcPct val="0"/>
                </a:spcBef>
                <a:spcAft>
                  <a:spcPct val="0"/>
                </a:spcAft>
                <a:defRPr sz="2400">
                  <a:solidFill>
                    <a:schemeClr val="tx1"/>
                  </a:solidFill>
                  <a:latin typeface="Helvetica" panose="020B0604020202020204" pitchFamily="34" charset="0"/>
                </a:defRPr>
              </a:lvl9pPr>
            </a:lstStyle>
            <a:p>
              <a:pPr algn="l" eaLnBrk="1" hangingPunct="1">
                <a:spcBef>
                  <a:spcPct val="50000"/>
                </a:spcBef>
              </a:pPr>
              <a:r>
                <a:rPr lang="en-US" altLang="en-US" sz="1400" dirty="0">
                  <a:latin typeface="Times New Roman" panose="02020603050405020304" pitchFamily="18" charset="0"/>
                </a:rPr>
                <a:t>Qualitative</a:t>
              </a:r>
            </a:p>
          </p:txBody>
        </p:sp>
        <p:sp>
          <p:nvSpPr>
            <p:cNvPr id="8" name="Text Box 7">
              <a:extLst>
                <a:ext uri="{FF2B5EF4-FFF2-40B4-BE49-F238E27FC236}">
                  <a16:creationId xmlns:a16="http://schemas.microsoft.com/office/drawing/2014/main" id="{069B9332-2F7C-10D6-6AFE-A8FEFBABD21A}"/>
                </a:ext>
              </a:extLst>
            </p:cNvPr>
            <p:cNvSpPr txBox="1">
              <a:spLocks noChangeArrowheads="1"/>
            </p:cNvSpPr>
            <p:nvPr/>
          </p:nvSpPr>
          <p:spPr bwMode="auto">
            <a:xfrm>
              <a:off x="192" y="3072"/>
              <a:ext cx="1008" cy="1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Helvetica" panose="020B0604020202020204" pitchFamily="34" charset="0"/>
                </a:defRPr>
              </a:lvl1pPr>
              <a:lvl2pPr marL="742950" indent="-285750" algn="ctr">
                <a:defRPr sz="2400">
                  <a:solidFill>
                    <a:schemeClr val="tx1"/>
                  </a:solidFill>
                  <a:latin typeface="Helvetica" panose="020B0604020202020204" pitchFamily="34" charset="0"/>
                </a:defRPr>
              </a:lvl2pPr>
              <a:lvl3pPr marL="1143000" indent="-228600" algn="ctr">
                <a:defRPr sz="2400">
                  <a:solidFill>
                    <a:schemeClr val="tx1"/>
                  </a:solidFill>
                  <a:latin typeface="Helvetica" panose="020B0604020202020204" pitchFamily="34" charset="0"/>
                </a:defRPr>
              </a:lvl3pPr>
              <a:lvl4pPr marL="1600200" indent="-228600" algn="ctr">
                <a:defRPr sz="2400">
                  <a:solidFill>
                    <a:schemeClr val="tx1"/>
                  </a:solidFill>
                  <a:latin typeface="Helvetica" panose="020B0604020202020204" pitchFamily="34" charset="0"/>
                </a:defRPr>
              </a:lvl4pPr>
              <a:lvl5pPr marL="2057400" indent="-228600" algn="ctr">
                <a:defRPr sz="2400">
                  <a:solidFill>
                    <a:schemeClr val="tx1"/>
                  </a:solidFill>
                  <a:latin typeface="Helvetica" panose="020B0604020202020204" pitchFamily="34" charset="0"/>
                </a:defRPr>
              </a:lvl5pPr>
              <a:lvl6pPr marL="2514600" indent="-228600" algn="ctr" eaLnBrk="0" fontAlgn="base" hangingPunct="0">
                <a:spcBef>
                  <a:spcPct val="0"/>
                </a:spcBef>
                <a:spcAft>
                  <a:spcPct val="0"/>
                </a:spcAft>
                <a:defRPr sz="2400">
                  <a:solidFill>
                    <a:schemeClr val="tx1"/>
                  </a:solidFill>
                  <a:latin typeface="Helvetica" panose="020B0604020202020204" pitchFamily="34" charset="0"/>
                </a:defRPr>
              </a:lvl6pPr>
              <a:lvl7pPr marL="2971800" indent="-228600" algn="ctr" eaLnBrk="0" fontAlgn="base" hangingPunct="0">
                <a:spcBef>
                  <a:spcPct val="0"/>
                </a:spcBef>
                <a:spcAft>
                  <a:spcPct val="0"/>
                </a:spcAft>
                <a:defRPr sz="2400">
                  <a:solidFill>
                    <a:schemeClr val="tx1"/>
                  </a:solidFill>
                  <a:latin typeface="Helvetica" panose="020B0604020202020204" pitchFamily="34" charset="0"/>
                </a:defRPr>
              </a:lvl7pPr>
              <a:lvl8pPr marL="3429000" indent="-228600" algn="ctr" eaLnBrk="0" fontAlgn="base" hangingPunct="0">
                <a:spcBef>
                  <a:spcPct val="0"/>
                </a:spcBef>
                <a:spcAft>
                  <a:spcPct val="0"/>
                </a:spcAft>
                <a:defRPr sz="2400">
                  <a:solidFill>
                    <a:schemeClr val="tx1"/>
                  </a:solidFill>
                  <a:latin typeface="Helvetica" panose="020B0604020202020204" pitchFamily="34" charset="0"/>
                </a:defRPr>
              </a:lvl8pPr>
              <a:lvl9pPr marL="3886200" indent="-228600" algn="ctr" eaLnBrk="0" fontAlgn="base" hangingPunct="0">
                <a:spcBef>
                  <a:spcPct val="0"/>
                </a:spcBef>
                <a:spcAft>
                  <a:spcPct val="0"/>
                </a:spcAft>
                <a:defRPr sz="2400">
                  <a:solidFill>
                    <a:schemeClr val="tx1"/>
                  </a:solidFill>
                  <a:latin typeface="Helvetica" panose="020B0604020202020204" pitchFamily="34" charset="0"/>
                </a:defRPr>
              </a:lvl9pPr>
            </a:lstStyle>
            <a:p>
              <a:pPr algn="l" eaLnBrk="1" hangingPunct="1">
                <a:spcBef>
                  <a:spcPct val="50000"/>
                </a:spcBef>
              </a:pPr>
              <a:r>
                <a:rPr lang="en-US" altLang="en-US" sz="1400">
                  <a:latin typeface="Times New Roman" panose="02020603050405020304" pitchFamily="18" charset="0"/>
                </a:rPr>
                <a:t>Ordered</a:t>
              </a:r>
            </a:p>
          </p:txBody>
        </p:sp>
        <p:sp>
          <p:nvSpPr>
            <p:cNvPr id="9" name="Text Box 8">
              <a:extLst>
                <a:ext uri="{FF2B5EF4-FFF2-40B4-BE49-F238E27FC236}">
                  <a16:creationId xmlns:a16="http://schemas.microsoft.com/office/drawing/2014/main" id="{9F5D100C-9D32-9B8B-9E72-18463A93AF0F}"/>
                </a:ext>
              </a:extLst>
            </p:cNvPr>
            <p:cNvSpPr txBox="1">
              <a:spLocks noChangeArrowheads="1"/>
            </p:cNvSpPr>
            <p:nvPr/>
          </p:nvSpPr>
          <p:spPr bwMode="auto">
            <a:xfrm>
              <a:off x="2736" y="3024"/>
              <a:ext cx="1008" cy="1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Helvetica" panose="020B0604020202020204" pitchFamily="34" charset="0"/>
                </a:defRPr>
              </a:lvl1pPr>
              <a:lvl2pPr marL="742950" indent="-285750" algn="ctr">
                <a:defRPr sz="2400">
                  <a:solidFill>
                    <a:schemeClr val="tx1"/>
                  </a:solidFill>
                  <a:latin typeface="Helvetica" panose="020B0604020202020204" pitchFamily="34" charset="0"/>
                </a:defRPr>
              </a:lvl2pPr>
              <a:lvl3pPr marL="1143000" indent="-228600" algn="ctr">
                <a:defRPr sz="2400">
                  <a:solidFill>
                    <a:schemeClr val="tx1"/>
                  </a:solidFill>
                  <a:latin typeface="Helvetica" panose="020B0604020202020204" pitchFamily="34" charset="0"/>
                </a:defRPr>
              </a:lvl3pPr>
              <a:lvl4pPr marL="1600200" indent="-228600" algn="ctr">
                <a:defRPr sz="2400">
                  <a:solidFill>
                    <a:schemeClr val="tx1"/>
                  </a:solidFill>
                  <a:latin typeface="Helvetica" panose="020B0604020202020204" pitchFamily="34" charset="0"/>
                </a:defRPr>
              </a:lvl4pPr>
              <a:lvl5pPr marL="2057400" indent="-228600" algn="ctr">
                <a:defRPr sz="2400">
                  <a:solidFill>
                    <a:schemeClr val="tx1"/>
                  </a:solidFill>
                  <a:latin typeface="Helvetica" panose="020B0604020202020204" pitchFamily="34" charset="0"/>
                </a:defRPr>
              </a:lvl5pPr>
              <a:lvl6pPr marL="2514600" indent="-228600" algn="ctr" eaLnBrk="0" fontAlgn="base" hangingPunct="0">
                <a:spcBef>
                  <a:spcPct val="0"/>
                </a:spcBef>
                <a:spcAft>
                  <a:spcPct val="0"/>
                </a:spcAft>
                <a:defRPr sz="2400">
                  <a:solidFill>
                    <a:schemeClr val="tx1"/>
                  </a:solidFill>
                  <a:latin typeface="Helvetica" panose="020B0604020202020204" pitchFamily="34" charset="0"/>
                </a:defRPr>
              </a:lvl6pPr>
              <a:lvl7pPr marL="2971800" indent="-228600" algn="ctr" eaLnBrk="0" fontAlgn="base" hangingPunct="0">
                <a:spcBef>
                  <a:spcPct val="0"/>
                </a:spcBef>
                <a:spcAft>
                  <a:spcPct val="0"/>
                </a:spcAft>
                <a:defRPr sz="2400">
                  <a:solidFill>
                    <a:schemeClr val="tx1"/>
                  </a:solidFill>
                  <a:latin typeface="Helvetica" panose="020B0604020202020204" pitchFamily="34" charset="0"/>
                </a:defRPr>
              </a:lvl7pPr>
              <a:lvl8pPr marL="3429000" indent="-228600" algn="ctr" eaLnBrk="0" fontAlgn="base" hangingPunct="0">
                <a:spcBef>
                  <a:spcPct val="0"/>
                </a:spcBef>
                <a:spcAft>
                  <a:spcPct val="0"/>
                </a:spcAft>
                <a:defRPr sz="2400">
                  <a:solidFill>
                    <a:schemeClr val="tx1"/>
                  </a:solidFill>
                  <a:latin typeface="Helvetica" panose="020B0604020202020204" pitchFamily="34" charset="0"/>
                </a:defRPr>
              </a:lvl8pPr>
              <a:lvl9pPr marL="3886200" indent="-228600" algn="ctr" eaLnBrk="0" fontAlgn="base" hangingPunct="0">
                <a:spcBef>
                  <a:spcPct val="0"/>
                </a:spcBef>
                <a:spcAft>
                  <a:spcPct val="0"/>
                </a:spcAft>
                <a:defRPr sz="2400">
                  <a:solidFill>
                    <a:schemeClr val="tx1"/>
                  </a:solidFill>
                  <a:latin typeface="Helvetica" panose="020B0604020202020204" pitchFamily="34" charset="0"/>
                </a:defRPr>
              </a:lvl9pPr>
            </a:lstStyle>
            <a:p>
              <a:pPr algn="l" eaLnBrk="1" hangingPunct="1">
                <a:spcBef>
                  <a:spcPct val="50000"/>
                </a:spcBef>
              </a:pPr>
              <a:r>
                <a:rPr lang="en-US" altLang="en-US" sz="1400">
                  <a:latin typeface="Times New Roman" panose="02020603050405020304" pitchFamily="18" charset="0"/>
                </a:rPr>
                <a:t>Discrete</a:t>
              </a:r>
            </a:p>
          </p:txBody>
        </p:sp>
        <p:sp>
          <p:nvSpPr>
            <p:cNvPr id="10" name="Text Box 9">
              <a:extLst>
                <a:ext uri="{FF2B5EF4-FFF2-40B4-BE49-F238E27FC236}">
                  <a16:creationId xmlns:a16="http://schemas.microsoft.com/office/drawing/2014/main" id="{49038162-44E9-6BB7-4A9F-B02C02EBBC6B}"/>
                </a:ext>
              </a:extLst>
            </p:cNvPr>
            <p:cNvSpPr txBox="1">
              <a:spLocks noChangeArrowheads="1"/>
            </p:cNvSpPr>
            <p:nvPr/>
          </p:nvSpPr>
          <p:spPr bwMode="auto">
            <a:xfrm>
              <a:off x="1536" y="3072"/>
              <a:ext cx="1008" cy="2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Helvetica" panose="020B0604020202020204" pitchFamily="34" charset="0"/>
                </a:defRPr>
              </a:lvl1pPr>
              <a:lvl2pPr marL="742950" indent="-285750" algn="ctr">
                <a:defRPr sz="2400">
                  <a:solidFill>
                    <a:schemeClr val="tx1"/>
                  </a:solidFill>
                  <a:latin typeface="Helvetica" panose="020B0604020202020204" pitchFamily="34" charset="0"/>
                </a:defRPr>
              </a:lvl2pPr>
              <a:lvl3pPr marL="1143000" indent="-228600" algn="ctr">
                <a:defRPr sz="2400">
                  <a:solidFill>
                    <a:schemeClr val="tx1"/>
                  </a:solidFill>
                  <a:latin typeface="Helvetica" panose="020B0604020202020204" pitchFamily="34" charset="0"/>
                </a:defRPr>
              </a:lvl3pPr>
              <a:lvl4pPr marL="1600200" indent="-228600" algn="ctr">
                <a:defRPr sz="2400">
                  <a:solidFill>
                    <a:schemeClr val="tx1"/>
                  </a:solidFill>
                  <a:latin typeface="Helvetica" panose="020B0604020202020204" pitchFamily="34" charset="0"/>
                </a:defRPr>
              </a:lvl4pPr>
              <a:lvl5pPr marL="2057400" indent="-228600" algn="ctr">
                <a:defRPr sz="2400">
                  <a:solidFill>
                    <a:schemeClr val="tx1"/>
                  </a:solidFill>
                  <a:latin typeface="Helvetica" panose="020B0604020202020204" pitchFamily="34" charset="0"/>
                </a:defRPr>
              </a:lvl5pPr>
              <a:lvl6pPr marL="2514600" indent="-228600" algn="ctr" eaLnBrk="0" fontAlgn="base" hangingPunct="0">
                <a:spcBef>
                  <a:spcPct val="0"/>
                </a:spcBef>
                <a:spcAft>
                  <a:spcPct val="0"/>
                </a:spcAft>
                <a:defRPr sz="2400">
                  <a:solidFill>
                    <a:schemeClr val="tx1"/>
                  </a:solidFill>
                  <a:latin typeface="Helvetica" panose="020B0604020202020204" pitchFamily="34" charset="0"/>
                </a:defRPr>
              </a:lvl6pPr>
              <a:lvl7pPr marL="2971800" indent="-228600" algn="ctr" eaLnBrk="0" fontAlgn="base" hangingPunct="0">
                <a:spcBef>
                  <a:spcPct val="0"/>
                </a:spcBef>
                <a:spcAft>
                  <a:spcPct val="0"/>
                </a:spcAft>
                <a:defRPr sz="2400">
                  <a:solidFill>
                    <a:schemeClr val="tx1"/>
                  </a:solidFill>
                  <a:latin typeface="Helvetica" panose="020B0604020202020204" pitchFamily="34" charset="0"/>
                </a:defRPr>
              </a:lvl7pPr>
              <a:lvl8pPr marL="3429000" indent="-228600" algn="ctr" eaLnBrk="0" fontAlgn="base" hangingPunct="0">
                <a:spcBef>
                  <a:spcPct val="0"/>
                </a:spcBef>
                <a:spcAft>
                  <a:spcPct val="0"/>
                </a:spcAft>
                <a:defRPr sz="2400">
                  <a:solidFill>
                    <a:schemeClr val="tx1"/>
                  </a:solidFill>
                  <a:latin typeface="Helvetica" panose="020B0604020202020204" pitchFamily="34" charset="0"/>
                </a:defRPr>
              </a:lvl8pPr>
              <a:lvl9pPr marL="3886200" indent="-228600" algn="ctr" eaLnBrk="0" fontAlgn="base" hangingPunct="0">
                <a:spcBef>
                  <a:spcPct val="0"/>
                </a:spcBef>
                <a:spcAft>
                  <a:spcPct val="0"/>
                </a:spcAft>
                <a:defRPr sz="2400">
                  <a:solidFill>
                    <a:schemeClr val="tx1"/>
                  </a:solidFill>
                  <a:latin typeface="Helvetica" panose="020B0604020202020204" pitchFamily="34" charset="0"/>
                </a:defRPr>
              </a:lvl9pPr>
            </a:lstStyle>
            <a:p>
              <a:pPr algn="l" eaLnBrk="1" hangingPunct="1">
                <a:spcBef>
                  <a:spcPct val="50000"/>
                </a:spcBef>
              </a:pPr>
              <a:r>
                <a:rPr lang="en-US" altLang="en-US" sz="1400">
                  <a:latin typeface="Times New Roman" panose="02020603050405020304" pitchFamily="18" charset="0"/>
                </a:rPr>
                <a:t>Unordered</a:t>
              </a:r>
            </a:p>
          </p:txBody>
        </p:sp>
        <p:sp>
          <p:nvSpPr>
            <p:cNvPr id="11" name="Text Box 10">
              <a:extLst>
                <a:ext uri="{FF2B5EF4-FFF2-40B4-BE49-F238E27FC236}">
                  <a16:creationId xmlns:a16="http://schemas.microsoft.com/office/drawing/2014/main" id="{7875F42B-44A4-045F-AB2A-186F3F9329DF}"/>
                </a:ext>
              </a:extLst>
            </p:cNvPr>
            <p:cNvSpPr txBox="1">
              <a:spLocks noChangeArrowheads="1"/>
            </p:cNvSpPr>
            <p:nvPr/>
          </p:nvSpPr>
          <p:spPr bwMode="auto">
            <a:xfrm>
              <a:off x="2976" y="2304"/>
              <a:ext cx="1296" cy="1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Helvetica" panose="020B0604020202020204" pitchFamily="34" charset="0"/>
                </a:defRPr>
              </a:lvl1pPr>
              <a:lvl2pPr marL="742950" indent="-285750" algn="ctr">
                <a:defRPr sz="2400">
                  <a:solidFill>
                    <a:schemeClr val="tx1"/>
                  </a:solidFill>
                  <a:latin typeface="Helvetica" panose="020B0604020202020204" pitchFamily="34" charset="0"/>
                </a:defRPr>
              </a:lvl2pPr>
              <a:lvl3pPr marL="1143000" indent="-228600" algn="ctr">
                <a:defRPr sz="2400">
                  <a:solidFill>
                    <a:schemeClr val="tx1"/>
                  </a:solidFill>
                  <a:latin typeface="Helvetica" panose="020B0604020202020204" pitchFamily="34" charset="0"/>
                </a:defRPr>
              </a:lvl3pPr>
              <a:lvl4pPr marL="1600200" indent="-228600" algn="ctr">
                <a:defRPr sz="2400">
                  <a:solidFill>
                    <a:schemeClr val="tx1"/>
                  </a:solidFill>
                  <a:latin typeface="Helvetica" panose="020B0604020202020204" pitchFamily="34" charset="0"/>
                </a:defRPr>
              </a:lvl4pPr>
              <a:lvl5pPr marL="2057400" indent="-228600" algn="ctr">
                <a:defRPr sz="2400">
                  <a:solidFill>
                    <a:schemeClr val="tx1"/>
                  </a:solidFill>
                  <a:latin typeface="Helvetica" panose="020B0604020202020204" pitchFamily="34" charset="0"/>
                </a:defRPr>
              </a:lvl5pPr>
              <a:lvl6pPr marL="2514600" indent="-228600" algn="ctr" eaLnBrk="0" fontAlgn="base" hangingPunct="0">
                <a:spcBef>
                  <a:spcPct val="0"/>
                </a:spcBef>
                <a:spcAft>
                  <a:spcPct val="0"/>
                </a:spcAft>
                <a:defRPr sz="2400">
                  <a:solidFill>
                    <a:schemeClr val="tx1"/>
                  </a:solidFill>
                  <a:latin typeface="Helvetica" panose="020B0604020202020204" pitchFamily="34" charset="0"/>
                </a:defRPr>
              </a:lvl6pPr>
              <a:lvl7pPr marL="2971800" indent="-228600" algn="ctr" eaLnBrk="0" fontAlgn="base" hangingPunct="0">
                <a:spcBef>
                  <a:spcPct val="0"/>
                </a:spcBef>
                <a:spcAft>
                  <a:spcPct val="0"/>
                </a:spcAft>
                <a:defRPr sz="2400">
                  <a:solidFill>
                    <a:schemeClr val="tx1"/>
                  </a:solidFill>
                  <a:latin typeface="Helvetica" panose="020B0604020202020204" pitchFamily="34" charset="0"/>
                </a:defRPr>
              </a:lvl7pPr>
              <a:lvl8pPr marL="3429000" indent="-228600" algn="ctr" eaLnBrk="0" fontAlgn="base" hangingPunct="0">
                <a:spcBef>
                  <a:spcPct val="0"/>
                </a:spcBef>
                <a:spcAft>
                  <a:spcPct val="0"/>
                </a:spcAft>
                <a:defRPr sz="2400">
                  <a:solidFill>
                    <a:schemeClr val="tx1"/>
                  </a:solidFill>
                  <a:latin typeface="Helvetica" panose="020B0604020202020204" pitchFamily="34" charset="0"/>
                </a:defRPr>
              </a:lvl8pPr>
              <a:lvl9pPr marL="3886200" indent="-228600" algn="ctr" eaLnBrk="0" fontAlgn="base" hangingPunct="0">
                <a:spcBef>
                  <a:spcPct val="0"/>
                </a:spcBef>
                <a:spcAft>
                  <a:spcPct val="0"/>
                </a:spcAft>
                <a:defRPr sz="2400">
                  <a:solidFill>
                    <a:schemeClr val="tx1"/>
                  </a:solidFill>
                  <a:latin typeface="Helvetica" panose="020B0604020202020204" pitchFamily="34" charset="0"/>
                </a:defRPr>
              </a:lvl9pPr>
            </a:lstStyle>
            <a:p>
              <a:pPr algn="l" eaLnBrk="1" hangingPunct="1">
                <a:spcBef>
                  <a:spcPct val="50000"/>
                </a:spcBef>
              </a:pPr>
              <a:r>
                <a:rPr lang="en-US" altLang="en-US" sz="1400">
                  <a:latin typeface="Times New Roman" panose="02020603050405020304" pitchFamily="18" charset="0"/>
                </a:rPr>
                <a:t>Quantitative</a:t>
              </a:r>
            </a:p>
          </p:txBody>
        </p:sp>
        <p:sp>
          <p:nvSpPr>
            <p:cNvPr id="12" name="Text Box 11">
              <a:extLst>
                <a:ext uri="{FF2B5EF4-FFF2-40B4-BE49-F238E27FC236}">
                  <a16:creationId xmlns:a16="http://schemas.microsoft.com/office/drawing/2014/main" id="{52722702-68F9-42CB-17F2-3564F20BF954}"/>
                </a:ext>
              </a:extLst>
            </p:cNvPr>
            <p:cNvSpPr txBox="1">
              <a:spLocks noChangeArrowheads="1"/>
            </p:cNvSpPr>
            <p:nvPr/>
          </p:nvSpPr>
          <p:spPr bwMode="auto">
            <a:xfrm>
              <a:off x="4224" y="2976"/>
              <a:ext cx="1008" cy="2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Helvetica" panose="020B0604020202020204" pitchFamily="34" charset="0"/>
                </a:defRPr>
              </a:lvl1pPr>
              <a:lvl2pPr marL="742950" indent="-285750" algn="ctr">
                <a:defRPr sz="2400">
                  <a:solidFill>
                    <a:schemeClr val="tx1"/>
                  </a:solidFill>
                  <a:latin typeface="Helvetica" panose="020B0604020202020204" pitchFamily="34" charset="0"/>
                </a:defRPr>
              </a:lvl2pPr>
              <a:lvl3pPr marL="1143000" indent="-228600" algn="ctr">
                <a:defRPr sz="2400">
                  <a:solidFill>
                    <a:schemeClr val="tx1"/>
                  </a:solidFill>
                  <a:latin typeface="Helvetica" panose="020B0604020202020204" pitchFamily="34" charset="0"/>
                </a:defRPr>
              </a:lvl3pPr>
              <a:lvl4pPr marL="1600200" indent="-228600" algn="ctr">
                <a:defRPr sz="2400">
                  <a:solidFill>
                    <a:schemeClr val="tx1"/>
                  </a:solidFill>
                  <a:latin typeface="Helvetica" panose="020B0604020202020204" pitchFamily="34" charset="0"/>
                </a:defRPr>
              </a:lvl4pPr>
              <a:lvl5pPr marL="2057400" indent="-228600" algn="ctr">
                <a:defRPr sz="2400">
                  <a:solidFill>
                    <a:schemeClr val="tx1"/>
                  </a:solidFill>
                  <a:latin typeface="Helvetica" panose="020B0604020202020204" pitchFamily="34" charset="0"/>
                </a:defRPr>
              </a:lvl5pPr>
              <a:lvl6pPr marL="2514600" indent="-228600" algn="ctr" eaLnBrk="0" fontAlgn="base" hangingPunct="0">
                <a:spcBef>
                  <a:spcPct val="0"/>
                </a:spcBef>
                <a:spcAft>
                  <a:spcPct val="0"/>
                </a:spcAft>
                <a:defRPr sz="2400">
                  <a:solidFill>
                    <a:schemeClr val="tx1"/>
                  </a:solidFill>
                  <a:latin typeface="Helvetica" panose="020B0604020202020204" pitchFamily="34" charset="0"/>
                </a:defRPr>
              </a:lvl6pPr>
              <a:lvl7pPr marL="2971800" indent="-228600" algn="ctr" eaLnBrk="0" fontAlgn="base" hangingPunct="0">
                <a:spcBef>
                  <a:spcPct val="0"/>
                </a:spcBef>
                <a:spcAft>
                  <a:spcPct val="0"/>
                </a:spcAft>
                <a:defRPr sz="2400">
                  <a:solidFill>
                    <a:schemeClr val="tx1"/>
                  </a:solidFill>
                  <a:latin typeface="Helvetica" panose="020B0604020202020204" pitchFamily="34" charset="0"/>
                </a:defRPr>
              </a:lvl7pPr>
              <a:lvl8pPr marL="3429000" indent="-228600" algn="ctr" eaLnBrk="0" fontAlgn="base" hangingPunct="0">
                <a:spcBef>
                  <a:spcPct val="0"/>
                </a:spcBef>
                <a:spcAft>
                  <a:spcPct val="0"/>
                </a:spcAft>
                <a:defRPr sz="2400">
                  <a:solidFill>
                    <a:schemeClr val="tx1"/>
                  </a:solidFill>
                  <a:latin typeface="Helvetica" panose="020B0604020202020204" pitchFamily="34" charset="0"/>
                </a:defRPr>
              </a:lvl8pPr>
              <a:lvl9pPr marL="3886200" indent="-228600" algn="ctr" eaLnBrk="0" fontAlgn="base" hangingPunct="0">
                <a:spcBef>
                  <a:spcPct val="0"/>
                </a:spcBef>
                <a:spcAft>
                  <a:spcPct val="0"/>
                </a:spcAft>
                <a:defRPr sz="2400">
                  <a:solidFill>
                    <a:schemeClr val="tx1"/>
                  </a:solidFill>
                  <a:latin typeface="Helvetica" panose="020B0604020202020204" pitchFamily="34" charset="0"/>
                </a:defRPr>
              </a:lvl9pPr>
            </a:lstStyle>
            <a:p>
              <a:pPr algn="l" eaLnBrk="1" hangingPunct="1">
                <a:spcBef>
                  <a:spcPct val="50000"/>
                </a:spcBef>
              </a:pPr>
              <a:r>
                <a:rPr lang="en-US" altLang="en-US" sz="1400">
                  <a:latin typeface="Times New Roman" panose="02020603050405020304" pitchFamily="18" charset="0"/>
                </a:rPr>
                <a:t>Continuous</a:t>
              </a:r>
            </a:p>
          </p:txBody>
        </p:sp>
        <p:sp>
          <p:nvSpPr>
            <p:cNvPr id="13" name="Line 12">
              <a:extLst>
                <a:ext uri="{FF2B5EF4-FFF2-40B4-BE49-F238E27FC236}">
                  <a16:creationId xmlns:a16="http://schemas.microsoft.com/office/drawing/2014/main" id="{265BABD4-FAF7-3E4F-EAF3-F235C6A61E5B}"/>
                </a:ext>
              </a:extLst>
            </p:cNvPr>
            <p:cNvSpPr>
              <a:spLocks noChangeShapeType="1"/>
            </p:cNvSpPr>
            <p:nvPr/>
          </p:nvSpPr>
          <p:spPr bwMode="auto">
            <a:xfrm>
              <a:off x="2496" y="192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14" name="Line 13">
              <a:extLst>
                <a:ext uri="{FF2B5EF4-FFF2-40B4-BE49-F238E27FC236}">
                  <a16:creationId xmlns:a16="http://schemas.microsoft.com/office/drawing/2014/main" id="{74C28774-19AB-02BA-F6BA-478831676D9B}"/>
                </a:ext>
              </a:extLst>
            </p:cNvPr>
            <p:cNvSpPr>
              <a:spLocks noChangeShapeType="1"/>
            </p:cNvSpPr>
            <p:nvPr/>
          </p:nvSpPr>
          <p:spPr bwMode="auto">
            <a:xfrm>
              <a:off x="1728" y="2160"/>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15" name="Line 14">
              <a:extLst>
                <a:ext uri="{FF2B5EF4-FFF2-40B4-BE49-F238E27FC236}">
                  <a16:creationId xmlns:a16="http://schemas.microsoft.com/office/drawing/2014/main" id="{F53036B2-2C3D-AA3E-DEB8-0A98C0024C47}"/>
                </a:ext>
              </a:extLst>
            </p:cNvPr>
            <p:cNvSpPr>
              <a:spLocks noChangeShapeType="1"/>
            </p:cNvSpPr>
            <p:nvPr/>
          </p:nvSpPr>
          <p:spPr bwMode="auto">
            <a:xfrm>
              <a:off x="1728" y="216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16" name="Line 15">
              <a:extLst>
                <a:ext uri="{FF2B5EF4-FFF2-40B4-BE49-F238E27FC236}">
                  <a16:creationId xmlns:a16="http://schemas.microsoft.com/office/drawing/2014/main" id="{DF749299-BFFB-CCE2-B3FB-A434DE6CF21B}"/>
                </a:ext>
              </a:extLst>
            </p:cNvPr>
            <p:cNvSpPr>
              <a:spLocks noChangeShapeType="1"/>
            </p:cNvSpPr>
            <p:nvPr/>
          </p:nvSpPr>
          <p:spPr bwMode="auto">
            <a:xfrm>
              <a:off x="3312" y="216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17" name="Line 16">
              <a:extLst>
                <a:ext uri="{FF2B5EF4-FFF2-40B4-BE49-F238E27FC236}">
                  <a16:creationId xmlns:a16="http://schemas.microsoft.com/office/drawing/2014/main" id="{5090E149-757F-EEBD-ADE2-9048264E551E}"/>
                </a:ext>
              </a:extLst>
            </p:cNvPr>
            <p:cNvSpPr>
              <a:spLocks noChangeShapeType="1"/>
            </p:cNvSpPr>
            <p:nvPr/>
          </p:nvSpPr>
          <p:spPr bwMode="auto">
            <a:xfrm>
              <a:off x="1344" y="264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18" name="Line 17">
              <a:extLst>
                <a:ext uri="{FF2B5EF4-FFF2-40B4-BE49-F238E27FC236}">
                  <a16:creationId xmlns:a16="http://schemas.microsoft.com/office/drawing/2014/main" id="{12CBC252-2C84-606D-583E-07745782D878}"/>
                </a:ext>
              </a:extLst>
            </p:cNvPr>
            <p:cNvSpPr>
              <a:spLocks noChangeShapeType="1"/>
            </p:cNvSpPr>
            <p:nvPr/>
          </p:nvSpPr>
          <p:spPr bwMode="auto">
            <a:xfrm>
              <a:off x="672" y="2832"/>
              <a:ext cx="12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19" name="Line 18">
              <a:extLst>
                <a:ext uri="{FF2B5EF4-FFF2-40B4-BE49-F238E27FC236}">
                  <a16:creationId xmlns:a16="http://schemas.microsoft.com/office/drawing/2014/main" id="{3470AF4A-128F-4882-8E6D-6C33F6489766}"/>
                </a:ext>
              </a:extLst>
            </p:cNvPr>
            <p:cNvSpPr>
              <a:spLocks noChangeShapeType="1"/>
            </p:cNvSpPr>
            <p:nvPr/>
          </p:nvSpPr>
          <p:spPr bwMode="auto">
            <a:xfrm>
              <a:off x="672" y="283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20" name="Line 19">
              <a:extLst>
                <a:ext uri="{FF2B5EF4-FFF2-40B4-BE49-F238E27FC236}">
                  <a16:creationId xmlns:a16="http://schemas.microsoft.com/office/drawing/2014/main" id="{A4562A4F-D834-C2C8-ECF5-56584C3EA024}"/>
                </a:ext>
              </a:extLst>
            </p:cNvPr>
            <p:cNvSpPr>
              <a:spLocks noChangeShapeType="1"/>
            </p:cNvSpPr>
            <p:nvPr/>
          </p:nvSpPr>
          <p:spPr bwMode="auto">
            <a:xfrm>
              <a:off x="1920" y="283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21" name="Line 20">
              <a:extLst>
                <a:ext uri="{FF2B5EF4-FFF2-40B4-BE49-F238E27FC236}">
                  <a16:creationId xmlns:a16="http://schemas.microsoft.com/office/drawing/2014/main" id="{69697C23-1D71-63F3-CA44-B9292C630CC3}"/>
                </a:ext>
              </a:extLst>
            </p:cNvPr>
            <p:cNvSpPr>
              <a:spLocks noChangeShapeType="1"/>
            </p:cNvSpPr>
            <p:nvPr/>
          </p:nvSpPr>
          <p:spPr bwMode="auto">
            <a:xfrm>
              <a:off x="3600" y="2592"/>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22" name="Line 21">
              <a:extLst>
                <a:ext uri="{FF2B5EF4-FFF2-40B4-BE49-F238E27FC236}">
                  <a16:creationId xmlns:a16="http://schemas.microsoft.com/office/drawing/2014/main" id="{B26D566E-E9B9-1CE8-4419-4CF93ED12EB4}"/>
                </a:ext>
              </a:extLst>
            </p:cNvPr>
            <p:cNvSpPr>
              <a:spLocks noChangeShapeType="1"/>
            </p:cNvSpPr>
            <p:nvPr/>
          </p:nvSpPr>
          <p:spPr bwMode="auto">
            <a:xfrm>
              <a:off x="3072" y="2784"/>
              <a:ext cx="12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23" name="Line 22">
              <a:extLst>
                <a:ext uri="{FF2B5EF4-FFF2-40B4-BE49-F238E27FC236}">
                  <a16:creationId xmlns:a16="http://schemas.microsoft.com/office/drawing/2014/main" id="{00C492E4-AB34-CF1C-8F6E-3F7C0C077655}"/>
                </a:ext>
              </a:extLst>
            </p:cNvPr>
            <p:cNvSpPr>
              <a:spLocks noChangeShapeType="1"/>
            </p:cNvSpPr>
            <p:nvPr/>
          </p:nvSpPr>
          <p:spPr bwMode="auto">
            <a:xfrm>
              <a:off x="3072" y="278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sp>
          <p:nvSpPr>
            <p:cNvPr id="24" name="Line 23">
              <a:extLst>
                <a:ext uri="{FF2B5EF4-FFF2-40B4-BE49-F238E27FC236}">
                  <a16:creationId xmlns:a16="http://schemas.microsoft.com/office/drawing/2014/main" id="{BCA6AF98-7EA3-8377-6770-BD3D99AC683D}"/>
                </a:ext>
              </a:extLst>
            </p:cNvPr>
            <p:cNvSpPr>
              <a:spLocks noChangeShapeType="1"/>
            </p:cNvSpPr>
            <p:nvPr/>
          </p:nvSpPr>
          <p:spPr bwMode="auto">
            <a:xfrm>
              <a:off x="4368" y="278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400"/>
            </a:p>
          </p:txBody>
        </p:sp>
      </p:grpSp>
      <p:sp>
        <p:nvSpPr>
          <p:cNvPr id="25" name="Rectangle 3">
            <a:extLst>
              <a:ext uri="{FF2B5EF4-FFF2-40B4-BE49-F238E27FC236}">
                <a16:creationId xmlns:a16="http://schemas.microsoft.com/office/drawing/2014/main" id="{5CDA8FD1-30B8-C851-7E27-444E8CDB85AA}"/>
              </a:ext>
            </a:extLst>
          </p:cNvPr>
          <p:cNvSpPr txBox="1">
            <a:spLocks noChangeArrowheads="1"/>
          </p:cNvSpPr>
          <p:nvPr/>
        </p:nvSpPr>
        <p:spPr>
          <a:xfrm>
            <a:off x="210880" y="3073549"/>
            <a:ext cx="3909833" cy="37844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latin typeface="Times New Roman" panose="02020603050405020304" pitchFamily="18" charset="0"/>
                <a:cs typeface="Times New Roman" panose="02020603050405020304" pitchFamily="18" charset="0"/>
              </a:rPr>
              <a:t>Attribute Types:</a:t>
            </a:r>
          </a:p>
          <a:p>
            <a:pPr lvl="1"/>
            <a:r>
              <a:rPr lang="en-US" altLang="en-US" dirty="0">
                <a:latin typeface="Times New Roman" panose="02020603050405020304" pitchFamily="18" charset="0"/>
                <a:cs typeface="Times New Roman" panose="02020603050405020304" pitchFamily="18" charset="0"/>
              </a:rPr>
              <a:t>Qualitative/categorical  attributes</a:t>
            </a:r>
          </a:p>
          <a:p>
            <a:pPr lvl="2"/>
            <a:r>
              <a:rPr lang="en-US" altLang="en-US" dirty="0">
                <a:latin typeface="Times New Roman" panose="02020603050405020304" pitchFamily="18" charset="0"/>
                <a:cs typeface="Times New Roman" panose="02020603050405020304" pitchFamily="18" charset="0"/>
              </a:rPr>
              <a:t>Nominal attributes</a:t>
            </a:r>
          </a:p>
          <a:p>
            <a:pPr lvl="2"/>
            <a:r>
              <a:rPr lang="en-US" altLang="en-US" dirty="0">
                <a:latin typeface="Times New Roman" panose="02020603050405020304" pitchFamily="18" charset="0"/>
                <a:cs typeface="Times New Roman" panose="02020603050405020304" pitchFamily="18" charset="0"/>
              </a:rPr>
              <a:t>Binary attributes</a:t>
            </a:r>
          </a:p>
          <a:p>
            <a:pPr lvl="2"/>
            <a:r>
              <a:rPr lang="en-US" altLang="en-US" dirty="0">
                <a:latin typeface="Times New Roman" panose="02020603050405020304" pitchFamily="18" charset="0"/>
                <a:cs typeface="Times New Roman" panose="02020603050405020304" pitchFamily="18" charset="0"/>
              </a:rPr>
              <a:t>Ordinal attributes</a:t>
            </a:r>
          </a:p>
          <a:p>
            <a:pPr lvl="1"/>
            <a:r>
              <a:rPr lang="en-US" altLang="en-US" dirty="0">
                <a:latin typeface="Times New Roman" panose="02020603050405020304" pitchFamily="18" charset="0"/>
                <a:cs typeface="Times New Roman" panose="02020603050405020304" pitchFamily="18" charset="0"/>
              </a:rPr>
              <a:t>Quantitative attributes or numeric attributes</a:t>
            </a:r>
          </a:p>
          <a:p>
            <a:pPr lvl="2"/>
            <a:r>
              <a:rPr lang="en-US" altLang="en-US" sz="2400" dirty="0">
                <a:latin typeface="Times New Roman" panose="02020603050405020304" pitchFamily="18" charset="0"/>
                <a:cs typeface="Times New Roman" panose="02020603050405020304" pitchFamily="18" charset="0"/>
              </a:rPr>
              <a:t>Interval-scaled attributes</a:t>
            </a:r>
          </a:p>
          <a:p>
            <a:pPr lvl="2"/>
            <a:r>
              <a:rPr lang="en-US" altLang="en-US" sz="2400" dirty="0">
                <a:latin typeface="Times New Roman" panose="02020603050405020304" pitchFamily="18" charset="0"/>
                <a:cs typeface="Times New Roman" panose="02020603050405020304" pitchFamily="18" charset="0"/>
              </a:rPr>
              <a:t>Ratio-scaled attributes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a:extLst>
              <a:ext uri="{FF2B5EF4-FFF2-40B4-BE49-F238E27FC236}">
                <a16:creationId xmlns:a16="http://schemas.microsoft.com/office/drawing/2014/main" id="{25F64541-A60C-163B-880F-680F5EBE4F2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A8A9243-A2BB-409B-B94E-BE48E546EDF3}" type="slidenum">
              <a:rPr lang="en-US" altLang="en-US" sz="1200"/>
              <a:pPr eaLnBrk="1" hangingPunct="1"/>
              <a:t>44</a:t>
            </a:fld>
            <a:endParaRPr lang="en-US" altLang="en-US" sz="1200"/>
          </a:p>
        </p:txBody>
      </p:sp>
      <p:sp>
        <p:nvSpPr>
          <p:cNvPr id="10243" name="Rectangle 2">
            <a:extLst>
              <a:ext uri="{FF2B5EF4-FFF2-40B4-BE49-F238E27FC236}">
                <a16:creationId xmlns:a16="http://schemas.microsoft.com/office/drawing/2014/main" id="{B70A49D5-BF9A-2784-E337-3AE1A15B23B3}"/>
              </a:ext>
            </a:extLst>
          </p:cNvPr>
          <p:cNvSpPr>
            <a:spLocks noGrp="1" noChangeArrowheads="1"/>
          </p:cNvSpPr>
          <p:nvPr>
            <p:ph type="title"/>
          </p:nvPr>
        </p:nvSpPr>
        <p:spPr>
          <a:xfrm>
            <a:off x="628650" y="168769"/>
            <a:ext cx="7886700" cy="665760"/>
          </a:xfrm>
        </p:spPr>
        <p:txBody>
          <a:bodyPr>
            <a:normAutofit fontScale="90000"/>
          </a:bodyPr>
          <a:lstStyle/>
          <a:p>
            <a:pPr algn="ctr" eaLnBrk="1" hangingPunct="1"/>
            <a:r>
              <a:rPr lang="en-US" altLang="en-US" b="1" dirty="0">
                <a:solidFill>
                  <a:srgbClr val="170981"/>
                </a:solidFill>
                <a:latin typeface="Times New Roman" panose="02020603050405020304" pitchFamily="18" charset="0"/>
                <a:cs typeface="Times New Roman" panose="02020603050405020304" pitchFamily="18" charset="0"/>
              </a:rPr>
              <a:t>Qualitative Attributes</a:t>
            </a:r>
            <a:r>
              <a:rPr lang="en-US" altLang="en-US" b="1" dirty="0">
                <a:solidFill>
                  <a:schemeClr val="hlink"/>
                </a:solidFill>
                <a:latin typeface="Times New Roman" panose="02020603050405020304" pitchFamily="18" charset="0"/>
                <a:cs typeface="Times New Roman" panose="02020603050405020304" pitchFamily="18" charset="0"/>
              </a:rPr>
              <a:t> </a:t>
            </a:r>
          </a:p>
        </p:txBody>
      </p:sp>
      <p:sp>
        <p:nvSpPr>
          <p:cNvPr id="10244" name="Rectangle 3">
            <a:extLst>
              <a:ext uri="{FF2B5EF4-FFF2-40B4-BE49-F238E27FC236}">
                <a16:creationId xmlns:a16="http://schemas.microsoft.com/office/drawing/2014/main" id="{BC7146BE-A695-D246-270F-036662ADFA85}"/>
              </a:ext>
            </a:extLst>
          </p:cNvPr>
          <p:cNvSpPr>
            <a:spLocks noGrp="1" noChangeArrowheads="1"/>
          </p:cNvSpPr>
          <p:nvPr>
            <p:ph type="body" idx="1"/>
          </p:nvPr>
        </p:nvSpPr>
        <p:spPr>
          <a:xfrm>
            <a:off x="287676" y="1017270"/>
            <a:ext cx="4625299" cy="5604934"/>
          </a:xfrm>
        </p:spPr>
        <p:txBody>
          <a:bodyPr>
            <a:normAutofit lnSpcReduction="10000"/>
          </a:bodyPr>
          <a:lstStyle/>
          <a:p>
            <a:pPr marL="292100" indent="-292100" eaLnBrk="1" hangingPunct="1">
              <a:lnSpc>
                <a:spcPct val="90000"/>
              </a:lnSpc>
            </a:pPr>
            <a:r>
              <a:rPr lang="en-US" altLang="en-US" sz="2000" b="1" dirty="0">
                <a:latin typeface="Times New Roman" panose="02020603050405020304" pitchFamily="18" charset="0"/>
                <a:cs typeface="Times New Roman" panose="02020603050405020304" pitchFamily="18" charset="0"/>
              </a:rPr>
              <a:t>Nominal attributes :</a:t>
            </a:r>
            <a:r>
              <a:rPr lang="en-US" altLang="en-US" sz="2000" dirty="0">
                <a:latin typeface="Times New Roman" panose="02020603050405020304" pitchFamily="18" charset="0"/>
                <a:cs typeface="Times New Roman" panose="02020603050405020304" pitchFamily="18" charset="0"/>
              </a:rPr>
              <a:t> categories, states, or “names of things”</a:t>
            </a:r>
          </a:p>
          <a:p>
            <a:pPr marL="749300" lvl="1" indent="-342900" eaLnBrk="1" hangingPunct="1">
              <a:lnSpc>
                <a:spcPct val="90000"/>
              </a:lnSpc>
            </a:pPr>
            <a:r>
              <a:rPr lang="en-US" altLang="en-US" sz="1600" i="1" dirty="0" err="1">
                <a:latin typeface="Times New Roman" panose="02020603050405020304" pitchFamily="18" charset="0"/>
                <a:cs typeface="Times New Roman" panose="02020603050405020304" pitchFamily="18" charset="0"/>
              </a:rPr>
              <a:t>Hair_color</a:t>
            </a:r>
            <a:r>
              <a:rPr lang="en-US" altLang="en-US" sz="1600" i="1" dirty="0">
                <a:latin typeface="Times New Roman" panose="02020603050405020304" pitchFamily="18" charset="0"/>
                <a:cs typeface="Times New Roman" panose="02020603050405020304" pitchFamily="18" charset="0"/>
              </a:rPr>
              <a:t> = </a:t>
            </a:r>
            <a:r>
              <a:rPr lang="en-US" altLang="en-US" sz="1600" dirty="0">
                <a:latin typeface="Times New Roman" panose="02020603050405020304" pitchFamily="18" charset="0"/>
                <a:cs typeface="Times New Roman" panose="02020603050405020304" pitchFamily="18" charset="0"/>
              </a:rPr>
              <a:t>{</a:t>
            </a:r>
            <a:r>
              <a:rPr lang="en-US" altLang="en-US" sz="1600" i="1" dirty="0">
                <a:latin typeface="Times New Roman" panose="02020603050405020304" pitchFamily="18" charset="0"/>
                <a:cs typeface="Times New Roman" panose="02020603050405020304" pitchFamily="18" charset="0"/>
              </a:rPr>
              <a:t>auburn, black, blond, brown, grey, red, white</a:t>
            </a:r>
            <a:r>
              <a:rPr lang="en-US" altLang="en-US" sz="1600" dirty="0">
                <a:latin typeface="Times New Roman" panose="02020603050405020304" pitchFamily="18" charset="0"/>
                <a:cs typeface="Times New Roman" panose="02020603050405020304" pitchFamily="18" charset="0"/>
              </a:rPr>
              <a:t>}</a:t>
            </a:r>
          </a:p>
          <a:p>
            <a:pPr marL="749300" lvl="1" indent="-342900" eaLnBrk="1" hangingPunct="1">
              <a:lnSpc>
                <a:spcPct val="90000"/>
              </a:lnSpc>
            </a:pPr>
            <a:r>
              <a:rPr lang="en-US" altLang="en-US" sz="1600" dirty="0">
                <a:latin typeface="Times New Roman" panose="02020603050405020304" pitchFamily="18" charset="0"/>
                <a:cs typeface="Times New Roman" panose="02020603050405020304" pitchFamily="18" charset="0"/>
              </a:rPr>
              <a:t>marital status, occupation, ID numbers, zip codes</a:t>
            </a:r>
          </a:p>
          <a:p>
            <a:pPr marL="749300" lvl="1" indent="-342900" eaLnBrk="1" hangingPunct="1">
              <a:lnSpc>
                <a:spcPct val="90000"/>
              </a:lnSpc>
            </a:pPr>
            <a:r>
              <a:rPr lang="en-US" altLang="en-US" sz="1600" b="1" dirty="0">
                <a:latin typeface="Times New Roman" panose="02020603050405020304" pitchFamily="18" charset="0"/>
                <a:cs typeface="Times New Roman" panose="02020603050405020304" pitchFamily="18" charset="0"/>
              </a:rPr>
              <a:t>No order</a:t>
            </a:r>
          </a:p>
          <a:p>
            <a:pPr marL="749300" lvl="1" indent="-342900" eaLnBrk="1" hangingPunct="1">
              <a:lnSpc>
                <a:spcPct val="90000"/>
              </a:lnSpc>
            </a:pPr>
            <a:r>
              <a:rPr lang="en-US" altLang="en-US" sz="1600" b="1" dirty="0">
                <a:latin typeface="Times New Roman" panose="02020603050405020304" pitchFamily="18" charset="0"/>
                <a:cs typeface="Times New Roman" panose="02020603050405020304" pitchFamily="18" charset="0"/>
              </a:rPr>
              <a:t>Mean/median  can not be calculated. Mode is the option.</a:t>
            </a:r>
          </a:p>
          <a:p>
            <a:pPr marL="749300" lvl="1" indent="-342900" eaLnBrk="1" hangingPunct="1">
              <a:lnSpc>
                <a:spcPct val="90000"/>
              </a:lnSpc>
            </a:pPr>
            <a:r>
              <a:rPr lang="en-US" altLang="en-US" sz="1600" b="1" dirty="0">
                <a:latin typeface="Times New Roman" panose="02020603050405020304" pitchFamily="18" charset="0"/>
                <a:cs typeface="Times New Roman" panose="02020603050405020304" pitchFamily="18" charset="0"/>
              </a:rPr>
              <a:t>One-to-one mapping</a:t>
            </a:r>
          </a:p>
          <a:p>
            <a:pPr marL="292100" indent="-292100" eaLnBrk="1" hangingPunct="1">
              <a:lnSpc>
                <a:spcPct val="90000"/>
              </a:lnSpc>
            </a:pPr>
            <a:r>
              <a:rPr lang="en-US" altLang="en-US" sz="1800" b="1" dirty="0">
                <a:latin typeface="Times New Roman" panose="02020603050405020304" pitchFamily="18" charset="0"/>
                <a:cs typeface="Times New Roman" panose="02020603050405020304" pitchFamily="18" charset="0"/>
              </a:rPr>
              <a:t>Binary attributes: </a:t>
            </a:r>
            <a:r>
              <a:rPr lang="en-US" altLang="en-US" sz="1800" dirty="0">
                <a:latin typeface="Times New Roman" panose="02020603050405020304" pitchFamily="18" charset="0"/>
                <a:cs typeface="Times New Roman" panose="02020603050405020304" pitchFamily="18" charset="0"/>
              </a:rPr>
              <a:t>Nominal attribute with only 2 states (0 and 1)</a:t>
            </a:r>
          </a:p>
          <a:p>
            <a:pPr marL="749300" lvl="1" indent="-342900" eaLnBrk="1" hangingPunct="1">
              <a:lnSpc>
                <a:spcPct val="90000"/>
              </a:lnSpc>
            </a:pPr>
            <a:r>
              <a:rPr lang="en-US" altLang="en-US" sz="1600" u="sng" dirty="0">
                <a:latin typeface="Times New Roman" panose="02020603050405020304" pitchFamily="18" charset="0"/>
                <a:cs typeface="Times New Roman" panose="02020603050405020304" pitchFamily="18" charset="0"/>
              </a:rPr>
              <a:t>Symmetric binary attribute</a:t>
            </a:r>
            <a:r>
              <a:rPr lang="en-US" altLang="en-US" sz="1600" dirty="0">
                <a:latin typeface="Times New Roman" panose="02020603050405020304" pitchFamily="18" charset="0"/>
                <a:cs typeface="Times New Roman" panose="02020603050405020304" pitchFamily="18" charset="0"/>
              </a:rPr>
              <a:t>: both outcomes equally important</a:t>
            </a:r>
          </a:p>
          <a:p>
            <a:pPr marL="1257300" lvl="2" indent="-393700" eaLnBrk="1" hangingPunct="1">
              <a:lnSpc>
                <a:spcPct val="90000"/>
              </a:lnSpc>
            </a:pPr>
            <a:r>
              <a:rPr lang="en-US" altLang="en-US" sz="1600" dirty="0">
                <a:latin typeface="Times New Roman" panose="02020603050405020304" pitchFamily="18" charset="0"/>
                <a:cs typeface="Times New Roman" panose="02020603050405020304" pitchFamily="18" charset="0"/>
              </a:rPr>
              <a:t>e.g., gender</a:t>
            </a:r>
          </a:p>
          <a:p>
            <a:pPr marL="749300" lvl="1" indent="-342900" eaLnBrk="1" hangingPunct="1">
              <a:lnSpc>
                <a:spcPct val="90000"/>
              </a:lnSpc>
            </a:pPr>
            <a:r>
              <a:rPr lang="en-US" altLang="en-US" sz="1600" u="sng" dirty="0">
                <a:latin typeface="Times New Roman" panose="02020603050405020304" pitchFamily="18" charset="0"/>
                <a:cs typeface="Times New Roman" panose="02020603050405020304" pitchFamily="18" charset="0"/>
              </a:rPr>
              <a:t>Asymmetric binary attribute</a:t>
            </a:r>
            <a:r>
              <a:rPr lang="en-US" altLang="en-US" sz="1600" dirty="0">
                <a:latin typeface="Times New Roman" panose="02020603050405020304" pitchFamily="18" charset="0"/>
                <a:cs typeface="Times New Roman" panose="02020603050405020304" pitchFamily="18" charset="0"/>
              </a:rPr>
              <a:t>: outcomes not equally important.  </a:t>
            </a:r>
          </a:p>
          <a:p>
            <a:pPr marL="1257300" lvl="2" indent="-393700" eaLnBrk="1" hangingPunct="1">
              <a:lnSpc>
                <a:spcPct val="90000"/>
              </a:lnSpc>
            </a:pPr>
            <a:r>
              <a:rPr lang="en-US" altLang="en-US" sz="1600" dirty="0">
                <a:latin typeface="Times New Roman" panose="02020603050405020304" pitchFamily="18" charset="0"/>
                <a:cs typeface="Times New Roman" panose="02020603050405020304" pitchFamily="18" charset="0"/>
              </a:rPr>
              <a:t>e.g., medical test (positive vs. negative)</a:t>
            </a:r>
          </a:p>
          <a:p>
            <a:pPr marL="1257300" lvl="2" indent="-393700" eaLnBrk="1" hangingPunct="1">
              <a:lnSpc>
                <a:spcPct val="90000"/>
              </a:lnSpc>
            </a:pPr>
            <a:r>
              <a:rPr lang="en-US" altLang="en-US" sz="1600" dirty="0">
                <a:latin typeface="Times New Roman" panose="02020603050405020304" pitchFamily="18" charset="0"/>
                <a:cs typeface="Times New Roman" panose="02020603050405020304" pitchFamily="18" charset="0"/>
              </a:rPr>
              <a:t>Convention: assign 1 to most important outcome (e.g., HIV positive)</a:t>
            </a:r>
          </a:p>
          <a:p>
            <a:pPr marL="749300" lvl="1" indent="-342900" eaLnBrk="1" hangingPunct="1">
              <a:lnSpc>
                <a:spcPct val="90000"/>
              </a:lnSpc>
            </a:pPr>
            <a:endParaRPr lang="en-US" altLang="en-US" sz="1600" dirty="0">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45BC5471-D07A-ED9C-E7E6-6437680ED059}"/>
              </a:ext>
            </a:extLst>
          </p:cNvPr>
          <p:cNvSpPr txBox="1">
            <a:spLocks noChangeArrowheads="1"/>
          </p:cNvSpPr>
          <p:nvPr/>
        </p:nvSpPr>
        <p:spPr>
          <a:xfrm>
            <a:off x="4912974" y="1202713"/>
            <a:ext cx="3943349" cy="5153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latin typeface="Times New Roman" panose="02020603050405020304" pitchFamily="18" charset="0"/>
                <a:cs typeface="Times New Roman" panose="02020603050405020304" pitchFamily="18" charset="0"/>
              </a:rPr>
              <a:t>Ordinal</a:t>
            </a:r>
          </a:p>
          <a:p>
            <a:pPr marL="749300" lvl="1" indent="-342900"/>
            <a:r>
              <a:rPr lang="en-US" altLang="en-US" dirty="0">
                <a:latin typeface="Times New Roman" panose="02020603050405020304" pitchFamily="18" charset="0"/>
                <a:cs typeface="Times New Roman" panose="02020603050405020304" pitchFamily="18" charset="0"/>
              </a:rPr>
              <a:t>Values have a meaningful order (ranking) but magnitude between successive values is not known.</a:t>
            </a:r>
          </a:p>
          <a:p>
            <a:pPr marL="749300" lvl="1" indent="-342900"/>
            <a:r>
              <a:rPr lang="en-US" altLang="en-US" sz="2800" i="1" dirty="0">
                <a:latin typeface="Times New Roman" panose="02020603050405020304" pitchFamily="18" charset="0"/>
                <a:cs typeface="Times New Roman" panose="02020603050405020304" pitchFamily="18" charset="0"/>
              </a:rPr>
              <a:t>Example</a:t>
            </a:r>
          </a:p>
          <a:p>
            <a:pPr marL="1206500" lvl="2" indent="-342900"/>
            <a:r>
              <a:rPr lang="en-US" altLang="en-US" sz="1400" i="1" dirty="0">
                <a:latin typeface="Times New Roman" panose="02020603050405020304" pitchFamily="18" charset="0"/>
                <a:cs typeface="Times New Roman" panose="02020603050405020304" pitchFamily="18" charset="0"/>
              </a:rPr>
              <a:t>Size = </a:t>
            </a:r>
            <a:r>
              <a:rPr lang="en-US" altLang="en-US" sz="1400" dirty="0">
                <a:latin typeface="Times New Roman" panose="02020603050405020304" pitchFamily="18" charset="0"/>
                <a:cs typeface="Times New Roman" panose="02020603050405020304" pitchFamily="18" charset="0"/>
              </a:rPr>
              <a:t>{</a:t>
            </a:r>
            <a:r>
              <a:rPr lang="en-US" altLang="en-US" sz="1400" i="1" dirty="0">
                <a:latin typeface="Times New Roman" panose="02020603050405020304" pitchFamily="18" charset="0"/>
                <a:cs typeface="Times New Roman" panose="02020603050405020304" pitchFamily="18" charset="0"/>
              </a:rPr>
              <a:t>small, medium, large</a:t>
            </a:r>
            <a:r>
              <a:rPr lang="en-US" altLang="en-US" sz="1400" dirty="0">
                <a:latin typeface="Times New Roman" panose="02020603050405020304" pitchFamily="18" charset="0"/>
                <a:cs typeface="Times New Roman" panose="02020603050405020304" pitchFamily="18" charset="0"/>
              </a:rPr>
              <a:t>}</a:t>
            </a:r>
            <a:r>
              <a:rPr lang="en-US" altLang="en-US" sz="1400" i="1" dirty="0">
                <a:latin typeface="Times New Roman" panose="02020603050405020304" pitchFamily="18" charset="0"/>
                <a:cs typeface="Times New Roman" panose="02020603050405020304" pitchFamily="18" charset="0"/>
              </a:rPr>
              <a:t>,</a:t>
            </a:r>
            <a:r>
              <a:rPr lang="en-US" altLang="en-US" sz="1400" dirty="0">
                <a:latin typeface="Times New Roman" panose="02020603050405020304" pitchFamily="18" charset="0"/>
                <a:cs typeface="Times New Roman" panose="02020603050405020304" pitchFamily="18" charset="0"/>
              </a:rPr>
              <a:t> grades, army rankings</a:t>
            </a:r>
          </a:p>
          <a:p>
            <a:pPr marL="1206500" lvl="2" indent="-342900"/>
            <a:r>
              <a:rPr lang="en-US" altLang="en-US" sz="1400" dirty="0">
                <a:latin typeface="Times New Roman" panose="02020603050405020304" pitchFamily="18" charset="0"/>
                <a:cs typeface="Times New Roman" panose="02020603050405020304" pitchFamily="18" charset="0"/>
              </a:rPr>
              <a:t>Customer satisfaction: 0: very satisfied, 1: some dissatisfied, 2: neutral,  3: satisfied, and 4: very satisfied</a:t>
            </a:r>
          </a:p>
          <a:p>
            <a:pPr marL="1206500" lvl="2" indent="-342900"/>
            <a:r>
              <a:rPr lang="en-US" altLang="en-US" sz="1400" dirty="0">
                <a:latin typeface="Times New Roman" panose="02020603050405020304" pitchFamily="18" charset="0"/>
                <a:cs typeface="Times New Roman" panose="02020603050405020304" pitchFamily="18" charset="0"/>
              </a:rPr>
              <a:t>Central tendency: Mode or median is the measure</a:t>
            </a:r>
          </a:p>
          <a:p>
            <a:pPr marL="749300" lvl="1" indent="-342900"/>
            <a:r>
              <a:rPr lang="en-US" altLang="en-US" sz="1800" dirty="0">
                <a:latin typeface="Times New Roman" panose="02020603050405020304" pitchFamily="18" charset="0"/>
                <a:cs typeface="Times New Roman" panose="02020603050405020304" pitchFamily="18" charset="0"/>
              </a:rPr>
              <a:t>New value=f(old value)</a:t>
            </a:r>
          </a:p>
          <a:p>
            <a:pPr marL="749300" lvl="1" indent="-342900"/>
            <a:endParaRPr lang="en-US"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a:extLst>
              <a:ext uri="{FF2B5EF4-FFF2-40B4-BE49-F238E27FC236}">
                <a16:creationId xmlns:a16="http://schemas.microsoft.com/office/drawing/2014/main" id="{BE297279-C66D-8C83-24DC-F0C79A6892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3E2A6BF-22F3-4628-8D3B-502298C70643}" type="slidenum">
              <a:rPr lang="en-US" altLang="en-US" sz="1200"/>
              <a:pPr eaLnBrk="1" hangingPunct="1"/>
              <a:t>45</a:t>
            </a:fld>
            <a:endParaRPr lang="en-US" altLang="en-US" sz="1200"/>
          </a:p>
        </p:txBody>
      </p:sp>
      <p:sp>
        <p:nvSpPr>
          <p:cNvPr id="11267" name="Rectangle 2">
            <a:extLst>
              <a:ext uri="{FF2B5EF4-FFF2-40B4-BE49-F238E27FC236}">
                <a16:creationId xmlns:a16="http://schemas.microsoft.com/office/drawing/2014/main" id="{6A92CA54-26DD-506E-01DA-F9AB3D1F3137}"/>
              </a:ext>
            </a:extLst>
          </p:cNvPr>
          <p:cNvSpPr>
            <a:spLocks noGrp="1" noChangeArrowheads="1"/>
          </p:cNvSpPr>
          <p:nvPr>
            <p:ph type="title"/>
          </p:nvPr>
        </p:nvSpPr>
        <p:spPr>
          <a:xfrm>
            <a:off x="628650" y="365127"/>
            <a:ext cx="7886700" cy="672564"/>
          </a:xfrm>
        </p:spPr>
        <p:txBody>
          <a:bodyPr>
            <a:normAutofit fontScale="90000"/>
          </a:bodyPr>
          <a:lstStyle/>
          <a:p>
            <a:pPr algn="ctr" eaLnBrk="1" hangingPunct="1"/>
            <a:r>
              <a:rPr lang="en-US" altLang="en-US" b="1" dirty="0">
                <a:solidFill>
                  <a:srgbClr val="170981"/>
                </a:solidFill>
              </a:rPr>
              <a:t>Quantitative Numeric Attribute Types</a:t>
            </a:r>
            <a:r>
              <a:rPr lang="en-US" altLang="en-US" b="1" dirty="0">
                <a:solidFill>
                  <a:schemeClr val="hlink"/>
                </a:solidFill>
              </a:rPr>
              <a:t> </a:t>
            </a:r>
          </a:p>
        </p:txBody>
      </p:sp>
      <p:sp>
        <p:nvSpPr>
          <p:cNvPr id="11268" name="Rectangle 3">
            <a:extLst>
              <a:ext uri="{FF2B5EF4-FFF2-40B4-BE49-F238E27FC236}">
                <a16:creationId xmlns:a16="http://schemas.microsoft.com/office/drawing/2014/main" id="{477FE7F5-61FC-0161-CE12-FBE97E1B935A}"/>
              </a:ext>
            </a:extLst>
          </p:cNvPr>
          <p:cNvSpPr>
            <a:spLocks noGrp="1" noChangeArrowheads="1"/>
          </p:cNvSpPr>
          <p:nvPr>
            <p:ph type="body" idx="1"/>
          </p:nvPr>
        </p:nvSpPr>
        <p:spPr>
          <a:xfrm>
            <a:off x="381000" y="1291589"/>
            <a:ext cx="8382000" cy="5273597"/>
          </a:xfrm>
        </p:spPr>
        <p:txBody>
          <a:bodyPr/>
          <a:lstStyle/>
          <a:p>
            <a:pPr marL="292100" indent="-292100" eaLnBrk="1" hangingPunct="1">
              <a:lnSpc>
                <a:spcPct val="90000"/>
              </a:lnSpc>
            </a:pPr>
            <a:r>
              <a:rPr lang="en-US" altLang="en-US" sz="2400" dirty="0"/>
              <a:t>Quantity (integer  or real-valued)</a:t>
            </a:r>
          </a:p>
          <a:p>
            <a:pPr marL="292100" indent="-292100" eaLnBrk="1" hangingPunct="1">
              <a:lnSpc>
                <a:spcPct val="90000"/>
              </a:lnSpc>
            </a:pPr>
            <a:r>
              <a:rPr lang="en-US" altLang="en-US" sz="2400" b="1" dirty="0"/>
              <a:t>Interval</a:t>
            </a:r>
          </a:p>
          <a:p>
            <a:pPr marL="1257300" lvl="2" indent="-393700" eaLnBrk="1" hangingPunct="1">
              <a:lnSpc>
                <a:spcPct val="90000"/>
              </a:lnSpc>
            </a:pPr>
            <a:r>
              <a:rPr lang="en-US" altLang="en-US" dirty="0"/>
              <a:t>Measured on a scale of </a:t>
            </a:r>
            <a:r>
              <a:rPr lang="en-US" altLang="en-US" b="1" dirty="0"/>
              <a:t>equal-sized units</a:t>
            </a:r>
          </a:p>
          <a:p>
            <a:pPr marL="1257300" lvl="2" indent="-393700" eaLnBrk="1" hangingPunct="1">
              <a:lnSpc>
                <a:spcPct val="90000"/>
              </a:lnSpc>
            </a:pPr>
            <a:r>
              <a:rPr lang="en-US" altLang="en-US" dirty="0"/>
              <a:t>Values have order</a:t>
            </a:r>
          </a:p>
          <a:p>
            <a:pPr marL="1714500" lvl="3" indent="-393700" eaLnBrk="1" hangingPunct="1">
              <a:lnSpc>
                <a:spcPct val="90000"/>
              </a:lnSpc>
            </a:pPr>
            <a:r>
              <a:rPr lang="en-US" altLang="en-US" sz="2400" dirty="0"/>
              <a:t>E.g., </a:t>
            </a:r>
            <a:r>
              <a:rPr lang="en-US" altLang="en-US" sz="2400" i="1" dirty="0"/>
              <a:t>temperature in </a:t>
            </a:r>
            <a:r>
              <a:rPr lang="en-US" altLang="en-US" sz="2400" i="1" dirty="0" err="1"/>
              <a:t>C</a:t>
            </a:r>
            <a:r>
              <a:rPr lang="en-US" altLang="en-US" sz="2400" i="1" dirty="0" err="1">
                <a:cs typeface="Tahoma" panose="020B0604030504040204" pitchFamily="34" charset="0"/>
              </a:rPr>
              <a:t>˚</a:t>
            </a:r>
            <a:r>
              <a:rPr lang="en-US" altLang="en-US" sz="2400" i="1" dirty="0" err="1"/>
              <a:t>or</a:t>
            </a:r>
            <a:r>
              <a:rPr lang="en-US" altLang="en-US" sz="2400" i="1" dirty="0"/>
              <a:t> F</a:t>
            </a:r>
            <a:r>
              <a:rPr lang="en-US" altLang="en-US" sz="2400" i="1" dirty="0">
                <a:cs typeface="Tahoma" panose="020B0604030504040204" pitchFamily="34" charset="0"/>
              </a:rPr>
              <a:t>˚</a:t>
            </a:r>
            <a:r>
              <a:rPr lang="en-US" altLang="en-US" sz="2400" i="1" dirty="0"/>
              <a:t>, calendar dates</a:t>
            </a:r>
          </a:p>
          <a:p>
            <a:pPr marL="1257300" lvl="2" indent="-393700" eaLnBrk="1" hangingPunct="1">
              <a:lnSpc>
                <a:spcPct val="90000"/>
              </a:lnSpc>
            </a:pPr>
            <a:r>
              <a:rPr lang="en-US" altLang="en-US" dirty="0"/>
              <a:t>No true zero-point. New value= a*old </a:t>
            </a:r>
            <a:r>
              <a:rPr lang="en-US" altLang="en-US" dirty="0" err="1"/>
              <a:t>value+b</a:t>
            </a:r>
            <a:endParaRPr lang="en-US" altLang="en-US" dirty="0"/>
          </a:p>
          <a:p>
            <a:pPr marL="292100" indent="-292100" eaLnBrk="1" hangingPunct="1">
              <a:lnSpc>
                <a:spcPct val="90000"/>
              </a:lnSpc>
            </a:pPr>
            <a:r>
              <a:rPr lang="en-US" altLang="en-US" sz="2400" b="1" dirty="0"/>
              <a:t>Ratio</a:t>
            </a:r>
          </a:p>
          <a:p>
            <a:pPr marL="1257300" lvl="2" indent="-393700" eaLnBrk="1" hangingPunct="1">
              <a:lnSpc>
                <a:spcPct val="90000"/>
              </a:lnSpc>
            </a:pPr>
            <a:r>
              <a:rPr lang="en-US" altLang="en-US" dirty="0"/>
              <a:t>Inherent </a:t>
            </a:r>
            <a:r>
              <a:rPr lang="en-US" altLang="en-US" b="1" dirty="0"/>
              <a:t>zero-point</a:t>
            </a:r>
          </a:p>
          <a:p>
            <a:pPr marL="1257300" lvl="2" indent="-393700" eaLnBrk="1" hangingPunct="1">
              <a:lnSpc>
                <a:spcPct val="90000"/>
              </a:lnSpc>
            </a:pPr>
            <a:r>
              <a:rPr lang="en-US" altLang="en-US" dirty="0"/>
              <a:t>We can speak of values as being an order of magnitude larger than the unit of measurement (10 K</a:t>
            </a:r>
            <a:r>
              <a:rPr lang="en-US" altLang="en-US" dirty="0">
                <a:cs typeface="Tahoma" panose="020B0604030504040204" pitchFamily="34" charset="0"/>
              </a:rPr>
              <a:t>˚</a:t>
            </a:r>
            <a:r>
              <a:rPr lang="en-US" altLang="en-US" dirty="0"/>
              <a:t> is twice as high as 5 K</a:t>
            </a:r>
            <a:r>
              <a:rPr lang="en-US" altLang="en-US" dirty="0">
                <a:cs typeface="Tahoma" panose="020B0604030504040204" pitchFamily="34" charset="0"/>
              </a:rPr>
              <a:t>˚</a:t>
            </a:r>
            <a:r>
              <a:rPr lang="en-US" altLang="en-US" dirty="0"/>
              <a:t>).</a:t>
            </a:r>
          </a:p>
          <a:p>
            <a:pPr marL="1714500" lvl="3" indent="-393700" eaLnBrk="1" hangingPunct="1">
              <a:lnSpc>
                <a:spcPct val="90000"/>
              </a:lnSpc>
            </a:pPr>
            <a:r>
              <a:rPr lang="en-US" altLang="en-US" sz="2400" dirty="0"/>
              <a:t>e.g., </a:t>
            </a:r>
            <a:r>
              <a:rPr lang="en-US" altLang="en-US" sz="2400" i="1" dirty="0"/>
              <a:t>temperature in Kelvin, length, counts, monetary quantities</a:t>
            </a:r>
          </a:p>
          <a:p>
            <a:pPr marL="1714500" lvl="3" indent="-393700" eaLnBrk="1" hangingPunct="1">
              <a:lnSpc>
                <a:spcPct val="90000"/>
              </a:lnSpc>
            </a:pPr>
            <a:r>
              <a:rPr lang="en-US" altLang="en-US" sz="2400" i="1" dirty="0"/>
              <a:t>New value= a*old-value</a:t>
            </a:r>
            <a:endParaRPr lang="en-US" altLang="en-US" sz="1800" i="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a:extLst>
              <a:ext uri="{FF2B5EF4-FFF2-40B4-BE49-F238E27FC236}">
                <a16:creationId xmlns:a16="http://schemas.microsoft.com/office/drawing/2014/main" id="{5B8AB902-E9BD-B0C0-BBE2-A295ECEEC9A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C3B965C-53A3-4472-821D-0D3E4394EA5E}" type="slidenum">
              <a:rPr lang="en-US" altLang="en-US" sz="1200"/>
              <a:pPr eaLnBrk="1" hangingPunct="1"/>
              <a:t>46</a:t>
            </a:fld>
            <a:endParaRPr lang="en-US" altLang="en-US" sz="1200"/>
          </a:p>
        </p:txBody>
      </p:sp>
      <p:sp>
        <p:nvSpPr>
          <p:cNvPr id="12291" name="Rectangle 2">
            <a:extLst>
              <a:ext uri="{FF2B5EF4-FFF2-40B4-BE49-F238E27FC236}">
                <a16:creationId xmlns:a16="http://schemas.microsoft.com/office/drawing/2014/main" id="{AC942715-F920-009B-D0D5-2CF6E64CCEE8}"/>
              </a:ext>
            </a:extLst>
          </p:cNvPr>
          <p:cNvSpPr>
            <a:spLocks noGrp="1" noChangeArrowheads="1"/>
          </p:cNvSpPr>
          <p:nvPr>
            <p:ph type="title"/>
          </p:nvPr>
        </p:nvSpPr>
        <p:spPr>
          <a:xfrm>
            <a:off x="628650" y="174624"/>
            <a:ext cx="7886700" cy="854074"/>
          </a:xfrm>
        </p:spPr>
        <p:txBody>
          <a:bodyPr>
            <a:normAutofit fontScale="90000"/>
          </a:bodyPr>
          <a:lstStyle/>
          <a:p>
            <a:pPr eaLnBrk="1" hangingPunct="1"/>
            <a:r>
              <a:rPr lang="en-US" altLang="en-US" b="1" dirty="0">
                <a:latin typeface="Times New Roman" panose="02020603050405020304" pitchFamily="18" charset="0"/>
                <a:cs typeface="Times New Roman" panose="02020603050405020304" pitchFamily="18" charset="0"/>
              </a:rPr>
              <a:t>Discrete vs. Continuous Attributes </a:t>
            </a:r>
          </a:p>
        </p:txBody>
      </p:sp>
      <p:sp>
        <p:nvSpPr>
          <p:cNvPr id="12292" name="Rectangle 3">
            <a:extLst>
              <a:ext uri="{FF2B5EF4-FFF2-40B4-BE49-F238E27FC236}">
                <a16:creationId xmlns:a16="http://schemas.microsoft.com/office/drawing/2014/main" id="{10F4EF80-4385-7F41-DCCF-DF6289578309}"/>
              </a:ext>
            </a:extLst>
          </p:cNvPr>
          <p:cNvSpPr>
            <a:spLocks noGrp="1" noChangeArrowheads="1"/>
          </p:cNvSpPr>
          <p:nvPr>
            <p:ph type="body" idx="1"/>
          </p:nvPr>
        </p:nvSpPr>
        <p:spPr>
          <a:xfrm>
            <a:off x="304800" y="1219200"/>
            <a:ext cx="8534400" cy="5257800"/>
          </a:xfrm>
        </p:spPr>
        <p:txBody>
          <a:bodyPr/>
          <a:lstStyle/>
          <a:p>
            <a:pPr eaLnBrk="1" hangingPunct="1">
              <a:lnSpc>
                <a:spcPct val="90000"/>
              </a:lnSpc>
            </a:pPr>
            <a:r>
              <a:rPr lang="en-US" altLang="en-US" sz="2400" b="1" dirty="0"/>
              <a:t>Discrete</a:t>
            </a:r>
            <a:r>
              <a:rPr lang="en-US" altLang="en-US" sz="2400" dirty="0"/>
              <a:t> </a:t>
            </a:r>
            <a:r>
              <a:rPr lang="en-US" altLang="en-US" sz="2400" b="1" dirty="0"/>
              <a:t>Attribute</a:t>
            </a:r>
          </a:p>
          <a:p>
            <a:pPr lvl="1" eaLnBrk="1" hangingPunct="1">
              <a:lnSpc>
                <a:spcPct val="90000"/>
              </a:lnSpc>
            </a:pPr>
            <a:r>
              <a:rPr lang="en-US" altLang="en-US" sz="2400" dirty="0"/>
              <a:t>Has only a finite or countably infinite set of values</a:t>
            </a:r>
          </a:p>
          <a:p>
            <a:pPr lvl="2" eaLnBrk="1" hangingPunct="1">
              <a:lnSpc>
                <a:spcPct val="90000"/>
              </a:lnSpc>
            </a:pPr>
            <a:r>
              <a:rPr lang="en-US" altLang="en-US" dirty="0"/>
              <a:t>E.g., zip codes, profession, or the set of words in a collection of documents </a:t>
            </a:r>
          </a:p>
          <a:p>
            <a:pPr lvl="1" eaLnBrk="1" hangingPunct="1">
              <a:lnSpc>
                <a:spcPct val="90000"/>
              </a:lnSpc>
            </a:pPr>
            <a:r>
              <a:rPr lang="en-US" altLang="en-US" sz="2400" dirty="0"/>
              <a:t>Sometimes, represented as integer variables</a:t>
            </a:r>
          </a:p>
          <a:p>
            <a:pPr lvl="1" eaLnBrk="1" hangingPunct="1">
              <a:lnSpc>
                <a:spcPct val="90000"/>
              </a:lnSpc>
            </a:pPr>
            <a:r>
              <a:rPr lang="en-US" altLang="en-US" sz="2400" dirty="0"/>
              <a:t>Note: Binary attributes are a special case of discrete attributes </a:t>
            </a:r>
          </a:p>
          <a:p>
            <a:pPr eaLnBrk="1" hangingPunct="1">
              <a:lnSpc>
                <a:spcPct val="90000"/>
              </a:lnSpc>
            </a:pPr>
            <a:r>
              <a:rPr lang="en-US" altLang="en-US" sz="2400" b="1" dirty="0"/>
              <a:t>Continuous</a:t>
            </a:r>
            <a:r>
              <a:rPr lang="en-US" altLang="en-US" sz="2400" dirty="0"/>
              <a:t> </a:t>
            </a:r>
            <a:r>
              <a:rPr lang="en-US" altLang="en-US" sz="2400" b="1" dirty="0"/>
              <a:t>Attribute</a:t>
            </a:r>
          </a:p>
          <a:p>
            <a:pPr lvl="1" eaLnBrk="1" hangingPunct="1">
              <a:lnSpc>
                <a:spcPct val="90000"/>
              </a:lnSpc>
            </a:pPr>
            <a:r>
              <a:rPr lang="en-US" altLang="en-US" sz="2400" dirty="0"/>
              <a:t>Has real numbers as attribute values</a:t>
            </a:r>
          </a:p>
          <a:p>
            <a:pPr lvl="2" eaLnBrk="1" hangingPunct="1">
              <a:lnSpc>
                <a:spcPct val="90000"/>
              </a:lnSpc>
            </a:pPr>
            <a:r>
              <a:rPr lang="en-US" altLang="en-US" dirty="0"/>
              <a:t>E.g., temperature, height, or weight</a:t>
            </a:r>
          </a:p>
          <a:p>
            <a:pPr lvl="1" eaLnBrk="1" hangingPunct="1">
              <a:lnSpc>
                <a:spcPct val="90000"/>
              </a:lnSpc>
            </a:pPr>
            <a:r>
              <a:rPr lang="en-US" altLang="en-US" sz="2400" dirty="0"/>
              <a:t>Practically, real values can only be measured and represented using a finite number of digits</a:t>
            </a:r>
          </a:p>
          <a:p>
            <a:pPr lvl="1" eaLnBrk="1" hangingPunct="1">
              <a:lnSpc>
                <a:spcPct val="90000"/>
              </a:lnSpc>
            </a:pPr>
            <a:r>
              <a:rPr lang="en-US" altLang="en-US" sz="2400" dirty="0"/>
              <a:t>Continuous attributes are typically represented as floating-point variables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a:extLst>
              <a:ext uri="{FF2B5EF4-FFF2-40B4-BE49-F238E27FC236}">
                <a16:creationId xmlns:a16="http://schemas.microsoft.com/office/drawing/2014/main" id="{97EAA1AD-36C7-BCEC-B123-94FA3D3CE2B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F9DA2FD-CE4C-4F97-8495-22BCDE3F7F99}" type="slidenum">
              <a:rPr lang="en-US" altLang="en-US" sz="1200"/>
              <a:pPr eaLnBrk="1" hangingPunct="1"/>
              <a:t>47</a:t>
            </a:fld>
            <a:endParaRPr lang="en-US" altLang="en-US" sz="1200"/>
          </a:p>
        </p:txBody>
      </p:sp>
      <p:sp>
        <p:nvSpPr>
          <p:cNvPr id="7171" name="Rectangle 2">
            <a:extLst>
              <a:ext uri="{FF2B5EF4-FFF2-40B4-BE49-F238E27FC236}">
                <a16:creationId xmlns:a16="http://schemas.microsoft.com/office/drawing/2014/main" id="{4A4D662F-82E4-5DBE-DE6F-5C2A411CD974}"/>
              </a:ext>
            </a:extLst>
          </p:cNvPr>
          <p:cNvSpPr>
            <a:spLocks noGrp="1" noChangeArrowheads="1"/>
          </p:cNvSpPr>
          <p:nvPr>
            <p:ph type="title"/>
          </p:nvPr>
        </p:nvSpPr>
        <p:spPr>
          <a:xfrm>
            <a:off x="381000" y="228600"/>
            <a:ext cx="8585200" cy="762000"/>
          </a:xfrm>
        </p:spPr>
        <p:txBody>
          <a:bodyPr/>
          <a:lstStyle/>
          <a:p>
            <a:pPr eaLnBrk="1" hangingPunct="1"/>
            <a:r>
              <a:rPr lang="en-US" altLang="en-US" sz="3200"/>
              <a:t>Important Characteristics of Structured Data</a:t>
            </a:r>
          </a:p>
        </p:txBody>
      </p:sp>
      <p:sp>
        <p:nvSpPr>
          <p:cNvPr id="7172" name="Rectangle 3">
            <a:extLst>
              <a:ext uri="{FF2B5EF4-FFF2-40B4-BE49-F238E27FC236}">
                <a16:creationId xmlns:a16="http://schemas.microsoft.com/office/drawing/2014/main" id="{B5C80C57-A71B-CBCB-06D2-CD0C20B305EF}"/>
              </a:ext>
            </a:extLst>
          </p:cNvPr>
          <p:cNvSpPr>
            <a:spLocks noGrp="1" noChangeArrowheads="1"/>
          </p:cNvSpPr>
          <p:nvPr>
            <p:ph type="body" idx="1"/>
          </p:nvPr>
        </p:nvSpPr>
        <p:spPr>
          <a:xfrm>
            <a:off x="565150" y="1158875"/>
            <a:ext cx="8013700" cy="5029200"/>
          </a:xfrm>
          <a:noFill/>
        </p:spPr>
        <p:txBody>
          <a:bodyPr lIns="90488" tIns="44450" rIns="90488" bIns="44450"/>
          <a:lstStyle/>
          <a:p>
            <a:pPr marL="285750" indent="-285750" eaLnBrk="1" hangingPunct="1">
              <a:lnSpc>
                <a:spcPct val="115000"/>
              </a:lnSpc>
            </a:pPr>
            <a:r>
              <a:rPr lang="en-US" altLang="en-US" dirty="0"/>
              <a:t>Dimensionality</a:t>
            </a:r>
          </a:p>
          <a:p>
            <a:pPr marL="800100" lvl="1" indent="-342900" eaLnBrk="1" hangingPunct="1">
              <a:lnSpc>
                <a:spcPct val="115000"/>
              </a:lnSpc>
            </a:pPr>
            <a:r>
              <a:rPr lang="en-US" altLang="en-US" dirty="0"/>
              <a:t>Curse of dimensionality</a:t>
            </a:r>
          </a:p>
          <a:p>
            <a:pPr marL="285750" indent="-285750" eaLnBrk="1" hangingPunct="1">
              <a:lnSpc>
                <a:spcPct val="115000"/>
              </a:lnSpc>
            </a:pPr>
            <a:r>
              <a:rPr lang="en-US" altLang="en-US" dirty="0"/>
              <a:t>Sparsity</a:t>
            </a:r>
          </a:p>
          <a:p>
            <a:pPr marL="800100" lvl="1" indent="-342900" eaLnBrk="1" hangingPunct="1">
              <a:lnSpc>
                <a:spcPct val="115000"/>
              </a:lnSpc>
            </a:pPr>
            <a:r>
              <a:rPr lang="en-US" altLang="en-US" dirty="0"/>
              <a:t>Only presence counts</a:t>
            </a:r>
          </a:p>
          <a:p>
            <a:pPr marL="800100" lvl="1" indent="-342900" eaLnBrk="1" hangingPunct="1">
              <a:lnSpc>
                <a:spcPct val="115000"/>
              </a:lnSpc>
            </a:pPr>
            <a:r>
              <a:rPr lang="en-US" altLang="en-US" dirty="0"/>
              <a:t>Bag-of-words</a:t>
            </a:r>
          </a:p>
          <a:p>
            <a:pPr marL="285750" indent="-285750" eaLnBrk="1" hangingPunct="1">
              <a:lnSpc>
                <a:spcPct val="115000"/>
              </a:lnSpc>
            </a:pPr>
            <a:r>
              <a:rPr lang="en-US" altLang="en-US" dirty="0"/>
              <a:t>Resolution</a:t>
            </a:r>
          </a:p>
          <a:p>
            <a:pPr marL="800100" lvl="1" indent="-342900" eaLnBrk="1" hangingPunct="1">
              <a:lnSpc>
                <a:spcPct val="115000"/>
              </a:lnSpc>
            </a:pPr>
            <a:r>
              <a:rPr lang="en-US" altLang="en-US" dirty="0"/>
              <a:t>Patterns depend on the scale</a:t>
            </a:r>
            <a:r>
              <a:rPr lang="en-US" altLang="en-US" sz="3200" dirty="0"/>
              <a:t> </a:t>
            </a:r>
          </a:p>
          <a:p>
            <a:pPr marL="285750" indent="-285750" eaLnBrk="1" hangingPunct="1">
              <a:lnSpc>
                <a:spcPct val="115000"/>
              </a:lnSpc>
            </a:pPr>
            <a:r>
              <a:rPr lang="en-US" altLang="en-US" dirty="0"/>
              <a:t>Distribution</a:t>
            </a:r>
          </a:p>
          <a:p>
            <a:pPr marL="800100" lvl="1" indent="-342900" eaLnBrk="1" hangingPunct="1">
              <a:lnSpc>
                <a:spcPct val="115000"/>
              </a:lnSpc>
            </a:pPr>
            <a:r>
              <a:rPr lang="en-US" altLang="en-US" dirty="0"/>
              <a:t>Centrality and dispersion</a:t>
            </a:r>
          </a:p>
        </p:txBody>
      </p:sp>
    </p:spTree>
    <p:extLst>
      <p:ext uri="{BB962C8B-B14F-4D97-AF65-F5344CB8AC3E}">
        <p14:creationId xmlns:p14="http://schemas.microsoft.com/office/powerpoint/2010/main" val="3024861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880-BD5D-638F-5C0A-F45E06B2B09A}"/>
              </a:ext>
            </a:extLst>
          </p:cNvPr>
          <p:cNvSpPr>
            <a:spLocks noGrp="1"/>
          </p:cNvSpPr>
          <p:nvPr>
            <p:ph type="title"/>
          </p:nvPr>
        </p:nvSpPr>
        <p:spPr/>
        <p:txBody>
          <a:bodyPr/>
          <a:lstStyle/>
          <a:p>
            <a:pPr algn="ctr"/>
            <a:r>
              <a:rPr lang="en-IN" b="1" dirty="0"/>
              <a:t>Presentation Outline</a:t>
            </a:r>
          </a:p>
        </p:txBody>
      </p:sp>
      <p:sp>
        <p:nvSpPr>
          <p:cNvPr id="3" name="Content Placeholder 2">
            <a:extLst>
              <a:ext uri="{FF2B5EF4-FFF2-40B4-BE49-F238E27FC236}">
                <a16:creationId xmlns:a16="http://schemas.microsoft.com/office/drawing/2014/main" id="{ECD159EB-D724-8115-EBC1-6747C4B0724C}"/>
              </a:ext>
            </a:extLst>
          </p:cNvPr>
          <p:cNvSpPr>
            <a:spLocks noGrp="1"/>
          </p:cNvSpPr>
          <p:nvPr>
            <p:ph idx="1"/>
          </p:nvPr>
        </p:nvSpPr>
        <p:spPr>
          <a:xfrm>
            <a:off x="628650" y="1690689"/>
            <a:ext cx="7886700" cy="4351338"/>
          </a:xfrm>
        </p:spPr>
        <p:txBody>
          <a:bodyPr>
            <a:normAutofit/>
          </a:bodyPr>
          <a:lstStyle/>
          <a:p>
            <a:r>
              <a:rPr lang="en-IN" dirty="0">
                <a:latin typeface="Times New Roman" panose="02020603050405020304" pitchFamily="18" charset="0"/>
                <a:cs typeface="Times New Roman" panose="02020603050405020304" pitchFamily="18" charset="0"/>
              </a:rPr>
              <a:t>Data mining functionalities</a:t>
            </a:r>
          </a:p>
          <a:p>
            <a:r>
              <a:rPr lang="en-IN" dirty="0">
                <a:latin typeface="Times New Roman" panose="02020603050405020304" pitchFamily="18" charset="0"/>
                <a:cs typeface="Times New Roman" panose="02020603050405020304" pitchFamily="18" charset="0"/>
              </a:rPr>
              <a:t>Research Issues in Data mining</a:t>
            </a:r>
          </a:p>
          <a:p>
            <a:r>
              <a:rPr lang="en-IN" dirty="0">
                <a:latin typeface="Times New Roman" panose="02020603050405020304" pitchFamily="18" charset="0"/>
                <a:cs typeface="Times New Roman" panose="02020603050405020304" pitchFamily="18" charset="0"/>
              </a:rPr>
              <a:t>Sources of data</a:t>
            </a:r>
          </a:p>
          <a:p>
            <a:r>
              <a:rPr lang="en-US" altLang="en-US" dirty="0">
                <a:latin typeface="Times New Roman" panose="02020603050405020304" pitchFamily="18" charset="0"/>
                <a:cs typeface="Times New Roman" panose="02020603050405020304" pitchFamily="18" charset="0"/>
              </a:rPr>
              <a:t>Data Objects and Attribute Types</a:t>
            </a:r>
          </a:p>
          <a:p>
            <a:r>
              <a:rPr lang="en-US" altLang="en-US" b="1" dirty="0">
                <a:latin typeface="Times New Roman" panose="02020603050405020304" pitchFamily="18" charset="0"/>
                <a:cs typeface="Times New Roman" panose="02020603050405020304" pitchFamily="18" charset="0"/>
              </a:rPr>
              <a:t>Basic Statistical Descriptions of Data</a:t>
            </a:r>
          </a:p>
          <a:p>
            <a:r>
              <a:rPr lang="en-US" altLang="en-US" dirty="0">
                <a:latin typeface="Times New Roman" panose="02020603050405020304" pitchFamily="18" charset="0"/>
                <a:cs typeface="Times New Roman" panose="02020603050405020304" pitchFamily="18" charset="0"/>
              </a:rPr>
              <a:t>Data Visualization</a:t>
            </a:r>
          </a:p>
          <a:p>
            <a:r>
              <a:rPr lang="en-US" altLang="en-US" dirty="0">
                <a:latin typeface="Times New Roman" panose="02020603050405020304" pitchFamily="18" charset="0"/>
                <a:cs typeface="Times New Roman" panose="02020603050405020304" pitchFamily="18" charset="0"/>
              </a:rPr>
              <a:t>Summary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0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a:extLst>
              <a:ext uri="{FF2B5EF4-FFF2-40B4-BE49-F238E27FC236}">
                <a16:creationId xmlns:a16="http://schemas.microsoft.com/office/drawing/2014/main" id="{00F9BFAB-A008-AA68-0D56-74D3C0DAA97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793ED2C-D843-44B2-AC9A-8D7AFB6657F3}" type="slidenum">
              <a:rPr lang="en-US" altLang="en-US" sz="1200"/>
              <a:pPr eaLnBrk="1" hangingPunct="1"/>
              <a:t>49</a:t>
            </a:fld>
            <a:endParaRPr lang="en-US" altLang="en-US" sz="1200"/>
          </a:p>
        </p:txBody>
      </p:sp>
      <p:sp>
        <p:nvSpPr>
          <p:cNvPr id="14339" name="Rectangle 2">
            <a:extLst>
              <a:ext uri="{FF2B5EF4-FFF2-40B4-BE49-F238E27FC236}">
                <a16:creationId xmlns:a16="http://schemas.microsoft.com/office/drawing/2014/main" id="{F6DA81F6-7D13-BC7A-0478-C3FE7C57A8F6}"/>
              </a:ext>
            </a:extLst>
          </p:cNvPr>
          <p:cNvSpPr>
            <a:spLocks noGrp="1" noChangeArrowheads="1"/>
          </p:cNvSpPr>
          <p:nvPr>
            <p:ph type="title"/>
          </p:nvPr>
        </p:nvSpPr>
        <p:spPr>
          <a:xfrm>
            <a:off x="0" y="304800"/>
            <a:ext cx="9144000" cy="762000"/>
          </a:xfrm>
        </p:spPr>
        <p:txBody>
          <a:bodyPr/>
          <a:lstStyle/>
          <a:p>
            <a:pPr eaLnBrk="1" hangingPunct="1"/>
            <a:r>
              <a:rPr lang="en-US" altLang="en-US" dirty="0"/>
              <a:t>Basic Statistical Descriptions of Data</a:t>
            </a:r>
          </a:p>
        </p:txBody>
      </p:sp>
      <p:sp>
        <p:nvSpPr>
          <p:cNvPr id="14340" name="Rectangle 3">
            <a:extLst>
              <a:ext uri="{FF2B5EF4-FFF2-40B4-BE49-F238E27FC236}">
                <a16:creationId xmlns:a16="http://schemas.microsoft.com/office/drawing/2014/main" id="{7F212AF7-0B34-5660-9EBB-00C5C0BF879C}"/>
              </a:ext>
            </a:extLst>
          </p:cNvPr>
          <p:cNvSpPr>
            <a:spLocks noGrp="1" noChangeArrowheads="1"/>
          </p:cNvSpPr>
          <p:nvPr>
            <p:ph type="body" idx="1"/>
          </p:nvPr>
        </p:nvSpPr>
        <p:spPr>
          <a:xfrm>
            <a:off x="381000" y="1295400"/>
            <a:ext cx="8305800" cy="5257800"/>
          </a:xfrm>
        </p:spPr>
        <p:txBody>
          <a:bodyPr/>
          <a:lstStyle/>
          <a:p>
            <a:pPr eaLnBrk="1" hangingPunct="1">
              <a:buSzPct val="80000"/>
            </a:pPr>
            <a:r>
              <a:rPr lang="en-US" altLang="en-US" sz="2400" u="sng"/>
              <a:t>Motivation</a:t>
            </a:r>
          </a:p>
          <a:p>
            <a:pPr lvl="1" eaLnBrk="1" hangingPunct="1">
              <a:buSzPct val="80000"/>
            </a:pPr>
            <a:r>
              <a:rPr lang="en-US" altLang="en-US" sz="2400"/>
              <a:t>To better understand the data: central tendency, variation and spread</a:t>
            </a:r>
          </a:p>
          <a:p>
            <a:pPr eaLnBrk="1" hangingPunct="1">
              <a:buSzPct val="80000"/>
            </a:pPr>
            <a:r>
              <a:rPr lang="en-US" altLang="en-US" sz="2400" u="sng"/>
              <a:t>Data dispersion characteristics</a:t>
            </a:r>
            <a:r>
              <a:rPr lang="en-US" altLang="en-US" sz="2400"/>
              <a:t> </a:t>
            </a:r>
          </a:p>
          <a:p>
            <a:pPr lvl="1" eaLnBrk="1" hangingPunct="1">
              <a:buSzPct val="80000"/>
            </a:pPr>
            <a:r>
              <a:rPr lang="en-US" altLang="en-US" sz="2400"/>
              <a:t>median, max, min, quantiles, outliers, variance, etc.</a:t>
            </a:r>
          </a:p>
          <a:p>
            <a:pPr eaLnBrk="1" hangingPunct="1">
              <a:buSzPct val="80000"/>
            </a:pPr>
            <a:r>
              <a:rPr lang="en-US" altLang="en-US" sz="2400" u="sng"/>
              <a:t>Numerical dimensions</a:t>
            </a:r>
            <a:r>
              <a:rPr lang="en-US" altLang="en-US" sz="2400"/>
              <a:t> correspond to sorted intervals</a:t>
            </a:r>
          </a:p>
          <a:p>
            <a:pPr lvl="1" eaLnBrk="1" hangingPunct="1">
              <a:buSzPct val="80000"/>
            </a:pPr>
            <a:r>
              <a:rPr lang="en-US" altLang="en-US" sz="2400"/>
              <a:t>Data dispersion: analyzed with multiple granularities of precision</a:t>
            </a:r>
          </a:p>
          <a:p>
            <a:pPr lvl="1" eaLnBrk="1" hangingPunct="1">
              <a:buSzPct val="80000"/>
            </a:pPr>
            <a:r>
              <a:rPr lang="en-US" altLang="en-US" sz="2400"/>
              <a:t>Boxplot or quantile analysis on sorted intervals</a:t>
            </a:r>
          </a:p>
          <a:p>
            <a:pPr eaLnBrk="1" hangingPunct="1">
              <a:buSzPct val="80000"/>
            </a:pPr>
            <a:r>
              <a:rPr lang="en-US" altLang="en-US" sz="2400" u="sng"/>
              <a:t>Dispersion analysis on computed measures</a:t>
            </a:r>
            <a:endParaRPr lang="en-US" altLang="en-US" sz="2400"/>
          </a:p>
          <a:p>
            <a:pPr lvl="1" eaLnBrk="1" hangingPunct="1">
              <a:buSzPct val="80000"/>
            </a:pPr>
            <a:r>
              <a:rPr lang="en-US" altLang="en-US" sz="2400"/>
              <a:t>Folding measures into numerical dimensions</a:t>
            </a:r>
          </a:p>
          <a:p>
            <a:pPr lvl="1" eaLnBrk="1" hangingPunct="1">
              <a:buSzPct val="80000"/>
            </a:pPr>
            <a:r>
              <a:rPr lang="en-US" altLang="en-US" sz="2400"/>
              <a:t>Boxplot or quantile analysis on the transformed cube</a:t>
            </a:r>
            <a:endParaRPr lang="en-US"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E0DBFE64-742E-283F-48FB-F4DBE7667A6D}"/>
              </a:ext>
            </a:extLst>
          </p:cNvPr>
          <p:cNvSpPr>
            <a:spLocks noGrp="1" noChangeArrowheads="1"/>
          </p:cNvSpPr>
          <p:nvPr>
            <p:ph type="title"/>
          </p:nvPr>
        </p:nvSpPr>
        <p:spPr/>
        <p:txBody>
          <a:bodyPr/>
          <a:lstStyle/>
          <a:p>
            <a:r>
              <a:rPr lang="en-IN" altLang="en-US"/>
              <a:t>Data Mining Functionalities</a:t>
            </a:r>
          </a:p>
        </p:txBody>
      </p:sp>
      <p:sp>
        <p:nvSpPr>
          <p:cNvPr id="54275" name="Content Placeholder 2">
            <a:extLst>
              <a:ext uri="{FF2B5EF4-FFF2-40B4-BE49-F238E27FC236}">
                <a16:creationId xmlns:a16="http://schemas.microsoft.com/office/drawing/2014/main" id="{06EBAA6C-F17B-EACD-ED9B-A3B6568A37FF}"/>
              </a:ext>
            </a:extLst>
          </p:cNvPr>
          <p:cNvSpPr>
            <a:spLocks noGrp="1" noChangeArrowheads="1"/>
          </p:cNvSpPr>
          <p:nvPr>
            <p:ph idx="1"/>
          </p:nvPr>
        </p:nvSpPr>
        <p:spPr/>
        <p:txBody>
          <a:bodyPr>
            <a:normAutofit fontScale="77500" lnSpcReduction="20000"/>
          </a:bodyPr>
          <a:lstStyle/>
          <a:p>
            <a:r>
              <a:rPr lang="en-IN" altLang="en-US" sz="3200">
                <a:latin typeface="Times New Roman" panose="02020603050405020304" pitchFamily="18" charset="0"/>
                <a:cs typeface="Times New Roman" panose="02020603050405020304" pitchFamily="18" charset="0"/>
              </a:rPr>
              <a:t>Generalization/Summarization: characterization and discrimination</a:t>
            </a:r>
          </a:p>
          <a:p>
            <a:endParaRPr lang="en-IN" altLang="en-US" sz="1000">
              <a:latin typeface="Times New Roman" panose="02020603050405020304" pitchFamily="18" charset="0"/>
              <a:cs typeface="Times New Roman" panose="02020603050405020304" pitchFamily="18" charset="0"/>
            </a:endParaRPr>
          </a:p>
          <a:p>
            <a:r>
              <a:rPr lang="en-IN" altLang="en-US" sz="3200">
                <a:latin typeface="Times New Roman" panose="02020603050405020304" pitchFamily="18" charset="0"/>
                <a:cs typeface="Times New Roman" panose="02020603050405020304" pitchFamily="18" charset="0"/>
              </a:rPr>
              <a:t>Pattern mining, Association mining, correlation</a:t>
            </a:r>
          </a:p>
          <a:p>
            <a:endParaRPr lang="en-IN" altLang="en-US" sz="1000">
              <a:latin typeface="Times New Roman" panose="02020603050405020304" pitchFamily="18" charset="0"/>
              <a:cs typeface="Times New Roman" panose="02020603050405020304" pitchFamily="18" charset="0"/>
            </a:endParaRPr>
          </a:p>
          <a:p>
            <a:r>
              <a:rPr lang="en-IN" altLang="en-US" sz="3200">
                <a:latin typeface="Times New Roman" panose="02020603050405020304" pitchFamily="18" charset="0"/>
                <a:cs typeface="Times New Roman" panose="02020603050405020304" pitchFamily="18" charset="0"/>
              </a:rPr>
              <a:t>Classification</a:t>
            </a:r>
          </a:p>
          <a:p>
            <a:endParaRPr lang="en-IN" altLang="en-US" sz="1000">
              <a:latin typeface="Times New Roman" panose="02020603050405020304" pitchFamily="18" charset="0"/>
              <a:cs typeface="Times New Roman" panose="02020603050405020304" pitchFamily="18" charset="0"/>
            </a:endParaRPr>
          </a:p>
          <a:p>
            <a:r>
              <a:rPr lang="en-IN" altLang="en-US" sz="3200">
                <a:latin typeface="Times New Roman" panose="02020603050405020304" pitchFamily="18" charset="0"/>
                <a:cs typeface="Times New Roman" panose="02020603050405020304" pitchFamily="18" charset="0"/>
              </a:rPr>
              <a:t>Clustering</a:t>
            </a:r>
          </a:p>
          <a:p>
            <a:endParaRPr lang="en-IN" altLang="en-US" sz="1000">
              <a:latin typeface="Times New Roman" panose="02020603050405020304" pitchFamily="18" charset="0"/>
              <a:cs typeface="Times New Roman" panose="02020603050405020304" pitchFamily="18" charset="0"/>
            </a:endParaRPr>
          </a:p>
          <a:p>
            <a:r>
              <a:rPr lang="en-IN" altLang="en-US" sz="3200">
                <a:latin typeface="Times New Roman" panose="02020603050405020304" pitchFamily="18" charset="0"/>
                <a:cs typeface="Times New Roman" panose="02020603050405020304" pitchFamily="18" charset="0"/>
              </a:rPr>
              <a:t>Outlier analysis</a:t>
            </a:r>
          </a:p>
          <a:p>
            <a:endParaRPr lang="en-IN" altLang="en-US" sz="1000">
              <a:latin typeface="Times New Roman" panose="02020603050405020304" pitchFamily="18" charset="0"/>
              <a:cs typeface="Times New Roman" panose="02020603050405020304" pitchFamily="18" charset="0"/>
            </a:endParaRPr>
          </a:p>
          <a:p>
            <a:r>
              <a:rPr lang="en-IN" altLang="en-US" sz="3200">
                <a:latin typeface="Times New Roman" panose="02020603050405020304" pitchFamily="18" charset="0"/>
                <a:cs typeface="Times New Roman" panose="02020603050405020304" pitchFamily="18" charset="0"/>
              </a:rPr>
              <a:t>Sequential, trend and evolution analysis</a:t>
            </a:r>
          </a:p>
          <a:p>
            <a:endParaRPr lang="en-IN" altLang="en-US" sz="1000">
              <a:latin typeface="Times New Roman" panose="02020603050405020304" pitchFamily="18" charset="0"/>
              <a:cs typeface="Times New Roman" panose="02020603050405020304" pitchFamily="18" charset="0"/>
            </a:endParaRPr>
          </a:p>
          <a:p>
            <a:r>
              <a:rPr lang="en-IN" altLang="en-US" sz="3200">
                <a:latin typeface="Times New Roman" panose="02020603050405020304" pitchFamily="18" charset="0"/>
                <a:cs typeface="Times New Roman" panose="02020603050405020304" pitchFamily="18" charset="0"/>
              </a:rPr>
              <a:t>Structure and network analysis</a:t>
            </a:r>
          </a:p>
          <a:p>
            <a:endParaRPr lang="en-IN" altLang="en-US" sz="3200">
              <a:latin typeface="Times New Roman" panose="02020603050405020304" pitchFamily="18" charset="0"/>
              <a:cs typeface="Times New Roman" panose="02020603050405020304" pitchFamily="18" charset="0"/>
            </a:endParaRPr>
          </a:p>
          <a:p>
            <a:endParaRPr lang="en-IN" altLang="en-US" sz="3200">
              <a:latin typeface="Times New Roman" panose="02020603050405020304" pitchFamily="18" charset="0"/>
              <a:cs typeface="Times New Roman" panose="02020603050405020304" pitchFamily="18" charset="0"/>
            </a:endParaRPr>
          </a:p>
          <a:p>
            <a:endParaRPr lang="en-IN" altLang="en-US" sz="3200">
              <a:latin typeface="Times New Roman" panose="02020603050405020304" pitchFamily="18" charset="0"/>
              <a:cs typeface="Times New Roman" panose="02020603050405020304" pitchFamily="18" charset="0"/>
            </a:endParaRPr>
          </a:p>
        </p:txBody>
      </p:sp>
      <p:sp>
        <p:nvSpPr>
          <p:cNvPr id="54276" name="Slide Number Placeholder 5">
            <a:extLst>
              <a:ext uri="{FF2B5EF4-FFF2-40B4-BE49-F238E27FC236}">
                <a16:creationId xmlns:a16="http://schemas.microsoft.com/office/drawing/2014/main" id="{8402B1B9-D20D-8343-0458-B70EF0070DA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51B07C8A-0CAE-4590-9740-E469B2019C1D}" type="slidenum">
              <a:rPr lang="en-US" altLang="en-US" sz="1400" smtClean="0"/>
              <a:pPr>
                <a:lnSpc>
                  <a:spcPct val="100000"/>
                </a:lnSpc>
                <a:spcBef>
                  <a:spcPct val="0"/>
                </a:spcBef>
                <a:buClrTx/>
                <a:buSzTx/>
                <a:buFontTx/>
                <a:buNone/>
              </a:pPr>
              <a:t>5</a:t>
            </a:fld>
            <a:endParaRPr lang="en-US" altLang="en-US"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0364ADDF-E698-342C-72CD-D03C62DE2966}"/>
              </a:ext>
            </a:extLst>
          </p:cNvPr>
          <p:cNvSpPr>
            <a:spLocks noGrp="1" noChangeArrowheads="1"/>
          </p:cNvSpPr>
          <p:nvPr>
            <p:ph type="title"/>
          </p:nvPr>
        </p:nvSpPr>
        <p:spPr>
          <a:xfrm>
            <a:off x="709916" y="172770"/>
            <a:ext cx="7362825" cy="588963"/>
          </a:xfrm>
        </p:spPr>
        <p:txBody>
          <a:bodyPr>
            <a:normAutofit/>
          </a:bodyPr>
          <a:lstStyle/>
          <a:p>
            <a:r>
              <a:rPr lang="en-US" altLang="en-US" sz="3600" dirty="0">
                <a:latin typeface="Times New Roman" panose="02020603050405020304" pitchFamily="18" charset="0"/>
                <a:cs typeface="Times New Roman" panose="02020603050405020304" pitchFamily="18" charset="0"/>
              </a:rPr>
              <a:t>Basic Statistical Descriptions of Data</a:t>
            </a:r>
          </a:p>
        </p:txBody>
      </p:sp>
      <p:sp>
        <p:nvSpPr>
          <p:cNvPr id="189443" name="Rectangle 3">
            <a:extLst>
              <a:ext uri="{FF2B5EF4-FFF2-40B4-BE49-F238E27FC236}">
                <a16:creationId xmlns:a16="http://schemas.microsoft.com/office/drawing/2014/main" id="{1ABB9304-D64B-599D-AE0B-64B0924F26D2}"/>
              </a:ext>
            </a:extLst>
          </p:cNvPr>
          <p:cNvSpPr>
            <a:spLocks noGrp="1" noChangeArrowheads="1"/>
          </p:cNvSpPr>
          <p:nvPr>
            <p:ph type="body" idx="1"/>
          </p:nvPr>
        </p:nvSpPr>
        <p:spPr>
          <a:xfrm>
            <a:off x="403225" y="1008063"/>
            <a:ext cx="8272463" cy="5584825"/>
          </a:xfrm>
        </p:spPr>
        <p:txBody>
          <a:bodyPr/>
          <a:lstStyle/>
          <a:p>
            <a:r>
              <a:rPr lang="en-US" altLang="en-US" sz="2800" dirty="0">
                <a:latin typeface="Times New Roman" panose="02020603050405020304" pitchFamily="18" charset="0"/>
                <a:cs typeface="Times New Roman" panose="02020603050405020304" pitchFamily="18" charset="0"/>
              </a:rPr>
              <a:t>Measures of Central Tendency (middle or center of the distribution)</a:t>
            </a:r>
          </a:p>
          <a:p>
            <a:pPr lvl="1"/>
            <a:r>
              <a:rPr lang="en-US" altLang="en-US" sz="2800" dirty="0">
                <a:latin typeface="Times New Roman" panose="02020603050405020304" pitchFamily="18" charset="0"/>
                <a:cs typeface="Times New Roman" panose="02020603050405020304" pitchFamily="18" charset="0"/>
              </a:rPr>
              <a:t>Mean, Median, Mode, Geometric Mean, Harmonic Mean</a:t>
            </a:r>
          </a:p>
          <a:p>
            <a:r>
              <a:rPr lang="en-US" altLang="en-US" sz="2800" dirty="0">
                <a:latin typeface="Times New Roman" panose="02020603050405020304" pitchFamily="18" charset="0"/>
                <a:cs typeface="Times New Roman" panose="02020603050405020304" pitchFamily="18" charset="0"/>
              </a:rPr>
              <a:t>Variability measures or measuring the dispersion. How the data is spread out?</a:t>
            </a:r>
          </a:p>
          <a:p>
            <a:pPr lvl="1"/>
            <a:r>
              <a:rPr lang="en-US" altLang="en-US" sz="2800" dirty="0">
                <a:latin typeface="Times New Roman" panose="02020603050405020304" pitchFamily="18" charset="0"/>
                <a:cs typeface="Times New Roman" panose="02020603050405020304" pitchFamily="18" charset="0"/>
              </a:rPr>
              <a:t>Range, Quartile Deviation, Mean Deviation, Standard Deviation, Coefficient of Variation</a:t>
            </a:r>
          </a:p>
          <a:p>
            <a:r>
              <a:rPr lang="en-US" altLang="en-US" sz="3200" dirty="0">
                <a:latin typeface="Times New Roman" panose="02020603050405020304" pitchFamily="18" charset="0"/>
                <a:cs typeface="Times New Roman" panose="02020603050405020304" pitchFamily="18" charset="0"/>
              </a:rPr>
              <a:t>Skewness</a:t>
            </a:r>
          </a:p>
          <a:p>
            <a:r>
              <a:rPr lang="en-US" altLang="en-US" sz="3200" dirty="0">
                <a:latin typeface="Times New Roman" panose="02020603050405020304" pitchFamily="18" charset="0"/>
                <a:cs typeface="Times New Roman" panose="02020603050405020304" pitchFamily="18" charset="0"/>
              </a:rPr>
              <a:t>Constructing a boxplot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48AD9343-5CC3-6690-B3C4-62F8BE27FD4A}"/>
              </a:ext>
            </a:extLst>
          </p:cNvPr>
          <p:cNvSpPr>
            <a:spLocks noGrp="1" noChangeArrowheads="1"/>
          </p:cNvSpPr>
          <p:nvPr>
            <p:ph type="title"/>
          </p:nvPr>
        </p:nvSpPr>
        <p:spPr>
          <a:xfrm>
            <a:off x="838200" y="152400"/>
            <a:ext cx="7772400" cy="762000"/>
          </a:xfrm>
        </p:spPr>
        <p:txBody>
          <a:bodyPr/>
          <a:lstStyle/>
          <a:p>
            <a:r>
              <a:rPr lang="en-US" altLang="en-US" sz="2800"/>
              <a:t>Measures of Central Tendency</a:t>
            </a:r>
          </a:p>
        </p:txBody>
      </p:sp>
      <p:sp>
        <p:nvSpPr>
          <p:cNvPr id="190467" name="Rectangle 3">
            <a:extLst>
              <a:ext uri="{FF2B5EF4-FFF2-40B4-BE49-F238E27FC236}">
                <a16:creationId xmlns:a16="http://schemas.microsoft.com/office/drawing/2014/main" id="{7E602BEC-EB81-E1E9-FCF7-342CF6729CD1}"/>
              </a:ext>
            </a:extLst>
          </p:cNvPr>
          <p:cNvSpPr>
            <a:spLocks noGrp="1" noChangeArrowheads="1"/>
          </p:cNvSpPr>
          <p:nvPr>
            <p:ph type="body" idx="1"/>
          </p:nvPr>
        </p:nvSpPr>
        <p:spPr>
          <a:xfrm>
            <a:off x="762000" y="1211263"/>
            <a:ext cx="7772400" cy="5265737"/>
          </a:xfrm>
        </p:spPr>
        <p:txBody>
          <a:bodyPr/>
          <a:lstStyle/>
          <a:p>
            <a:pPr>
              <a:lnSpc>
                <a:spcPct val="90000"/>
              </a:lnSpc>
            </a:pPr>
            <a:r>
              <a:rPr lang="en-US" altLang="en-US" sz="2800" dirty="0"/>
              <a:t>A group of data is represented with a single number</a:t>
            </a:r>
          </a:p>
          <a:p>
            <a:pPr>
              <a:lnSpc>
                <a:spcPct val="90000"/>
              </a:lnSpc>
            </a:pPr>
            <a:r>
              <a:rPr lang="en-US" altLang="en-US" sz="2800" dirty="0"/>
              <a:t>It brings very important information from it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B62E0FC0-CE4C-F6C5-6233-BD6F154B59B7}"/>
              </a:ext>
            </a:extLst>
          </p:cNvPr>
          <p:cNvSpPr>
            <a:spLocks noGrp="1" noChangeArrowheads="1"/>
          </p:cNvSpPr>
          <p:nvPr>
            <p:ph type="title"/>
          </p:nvPr>
        </p:nvSpPr>
        <p:spPr>
          <a:xfrm>
            <a:off x="793750" y="260350"/>
            <a:ext cx="7772400" cy="844550"/>
          </a:xfrm>
        </p:spPr>
        <p:txBody>
          <a:bodyPr>
            <a:normAutofit/>
          </a:bodyPr>
          <a:lstStyle/>
          <a:p>
            <a:pPr algn="ctr"/>
            <a:r>
              <a:rPr lang="en-US" altLang="en-US" sz="4000" b="1" dirty="0">
                <a:latin typeface="Times New Roman" panose="02020603050405020304" pitchFamily="18" charset="0"/>
                <a:cs typeface="Times New Roman" panose="02020603050405020304" pitchFamily="18" charset="0"/>
              </a:rPr>
              <a:t>Arithmetic Mean</a:t>
            </a:r>
          </a:p>
        </p:txBody>
      </p:sp>
      <p:sp>
        <p:nvSpPr>
          <p:cNvPr id="260099" name="Rectangle 3">
            <a:extLst>
              <a:ext uri="{FF2B5EF4-FFF2-40B4-BE49-F238E27FC236}">
                <a16:creationId xmlns:a16="http://schemas.microsoft.com/office/drawing/2014/main" id="{B6B499F3-BD35-F23D-1EC7-5E2B5D081170}"/>
              </a:ext>
            </a:extLst>
          </p:cNvPr>
          <p:cNvSpPr>
            <a:spLocks noGrp="1" noChangeArrowheads="1"/>
          </p:cNvSpPr>
          <p:nvPr>
            <p:ph type="body" idx="1"/>
          </p:nvPr>
        </p:nvSpPr>
        <p:spPr>
          <a:xfrm>
            <a:off x="293688" y="1243173"/>
            <a:ext cx="6435885" cy="5214777"/>
          </a:xfrm>
        </p:spPr>
        <p:txBody>
          <a:bodyPr>
            <a:normAutofit/>
          </a:bodyPr>
          <a:lstStyle/>
          <a:p>
            <a:r>
              <a:rPr lang="en-US" altLang="en-US" sz="2400" dirty="0">
                <a:latin typeface="Times New Roman" panose="02020603050405020304" pitchFamily="18" charset="0"/>
                <a:cs typeface="Times New Roman" panose="02020603050405020304" pitchFamily="18" charset="0"/>
              </a:rPr>
              <a:t>Arithmetic mean: Sum of observations divided by its number.</a:t>
            </a:r>
          </a:p>
          <a:p>
            <a:pPr lvl="1" eaLnBrk="1" hangingPunct="1">
              <a:lnSpc>
                <a:spcPct val="130000"/>
              </a:lnSpc>
              <a:buSzPct val="80000"/>
              <a:buFont typeface="Wingdings" panose="05000000000000000000" pitchFamily="2" charset="2"/>
              <a:buNone/>
            </a:pPr>
            <a:r>
              <a:rPr lang="en-US" altLang="en-US" dirty="0">
                <a:latin typeface="Times New Roman" panose="02020603050405020304" pitchFamily="18" charset="0"/>
                <a:cs typeface="Times New Roman" panose="02020603050405020304" pitchFamily="18" charset="0"/>
              </a:rPr>
              <a:t>Note: </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is sample size and </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is population size. </a:t>
            </a:r>
          </a:p>
          <a:p>
            <a:pPr lvl="1" eaLnBrk="1" hangingPunct="1">
              <a:lnSpc>
                <a:spcPct val="130000"/>
              </a:lnSpc>
              <a:buSzPct val="80000"/>
            </a:pPr>
            <a:r>
              <a:rPr lang="en-US" altLang="en-US" dirty="0">
                <a:latin typeface="Times New Roman" panose="02020603050405020304" pitchFamily="18" charset="0"/>
                <a:cs typeface="Times New Roman" panose="02020603050405020304" pitchFamily="18" charset="0"/>
              </a:rPr>
              <a:t>Weighted arithmetic mean:</a:t>
            </a:r>
          </a:p>
          <a:p>
            <a:pPr lvl="1" eaLnBrk="1" hangingPunct="1">
              <a:lnSpc>
                <a:spcPct val="130000"/>
              </a:lnSpc>
              <a:buSzPct val="80000"/>
            </a:pPr>
            <a:r>
              <a:rPr lang="en-US" altLang="en-US" dirty="0">
                <a:latin typeface="Times New Roman" panose="02020603050405020304" pitchFamily="18" charset="0"/>
                <a:cs typeface="Times New Roman" panose="02020603050405020304" pitchFamily="18" charset="0"/>
              </a:rPr>
              <a:t>Trimmed mean: chopping extreme values</a:t>
            </a:r>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It should be computable.</a:t>
            </a:r>
          </a:p>
          <a:p>
            <a:pPr lvl="1"/>
            <a:r>
              <a:rPr lang="en-US" altLang="en-US" dirty="0">
                <a:latin typeface="Times New Roman" panose="02020603050405020304" pitchFamily="18" charset="0"/>
                <a:cs typeface="Times New Roman" panose="02020603050405020304" pitchFamily="18" charset="0"/>
              </a:rPr>
              <a:t>Mean from categorical data is not calculable</a:t>
            </a:r>
          </a:p>
          <a:p>
            <a:r>
              <a:rPr lang="en-US" altLang="en-US" sz="2400" dirty="0">
                <a:latin typeface="Times New Roman" panose="02020603050405020304" pitchFamily="18" charset="0"/>
                <a:cs typeface="Times New Roman" panose="02020603050405020304" pitchFamily="18" charset="0"/>
              </a:rPr>
              <a:t>Advantages: Can carry out  algebraic manipulations.</a:t>
            </a:r>
          </a:p>
          <a:p>
            <a:r>
              <a:rPr lang="en-US" altLang="en-US" sz="2400" dirty="0">
                <a:latin typeface="Times New Roman" panose="02020603050405020304" pitchFamily="18" charset="0"/>
                <a:cs typeface="Times New Roman" panose="02020603050405020304" pitchFamily="18" charset="0"/>
              </a:rPr>
              <a:t>Demerits:</a:t>
            </a:r>
          </a:p>
          <a:p>
            <a:pPr lvl="1"/>
            <a:r>
              <a:rPr lang="en-US" altLang="en-US" dirty="0">
                <a:latin typeface="Times New Roman" panose="02020603050405020304" pitchFamily="18" charset="0"/>
                <a:cs typeface="Times New Roman" panose="02020603050405020304" pitchFamily="18" charset="0"/>
              </a:rPr>
              <a:t>Gives more weight  to extreme items (outliers).</a:t>
            </a:r>
          </a:p>
          <a:p>
            <a:endParaRPr lang="en-US" altLang="en-US" sz="2400" dirty="0">
              <a:latin typeface="Times New Roman" panose="02020603050405020304" pitchFamily="18" charset="0"/>
              <a:cs typeface="Times New Roman" panose="02020603050405020304" pitchFamily="18" charset="0"/>
            </a:endParaRPr>
          </a:p>
        </p:txBody>
      </p:sp>
      <p:graphicFrame>
        <p:nvGraphicFramePr>
          <p:cNvPr id="4" name="Object 4">
            <a:extLst>
              <a:ext uri="{FF2B5EF4-FFF2-40B4-BE49-F238E27FC236}">
                <a16:creationId xmlns:a16="http://schemas.microsoft.com/office/drawing/2014/main" id="{EB945366-50C7-3996-5D61-85640D5DB539}"/>
              </a:ext>
            </a:extLst>
          </p:cNvPr>
          <p:cNvGraphicFramePr>
            <a:graphicFrameLocks noChangeAspect="1"/>
          </p:cNvGraphicFramePr>
          <p:nvPr>
            <p:extLst>
              <p:ext uri="{D42A27DB-BD31-4B8C-83A1-F6EECF244321}">
                <p14:modId xmlns:p14="http://schemas.microsoft.com/office/powerpoint/2010/main" val="921205317"/>
              </p:ext>
            </p:extLst>
          </p:nvPr>
        </p:nvGraphicFramePr>
        <p:xfrm>
          <a:off x="7105632" y="1104900"/>
          <a:ext cx="1752600" cy="846138"/>
        </p:xfrm>
        <a:graphic>
          <a:graphicData uri="http://schemas.openxmlformats.org/presentationml/2006/ole">
            <mc:AlternateContent xmlns:mc="http://schemas.openxmlformats.org/markup-compatibility/2006">
              <mc:Choice xmlns:v="urn:schemas-microsoft-com:vml" Requires="v">
                <p:oleObj name="Microsoft Equation 3.0" r:id="rId2" imgW="710891" imgH="431613" progId="Equation.3">
                  <p:embed/>
                </p:oleObj>
              </mc:Choice>
              <mc:Fallback>
                <p:oleObj name="Microsoft Equation 3.0" r:id="rId2" imgW="710891" imgH="431613" progId="Equation.3">
                  <p:embed/>
                  <p:pic>
                    <p:nvPicPr>
                      <p:cNvPr id="15365" name="Object 4">
                        <a:extLst>
                          <a:ext uri="{FF2B5EF4-FFF2-40B4-BE49-F238E27FC236}">
                            <a16:creationId xmlns:a16="http://schemas.microsoft.com/office/drawing/2014/main" id="{F4EAE4A1-806B-2D30-ACC2-D3D435675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632" y="1104900"/>
                        <a:ext cx="1752600"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C99B5595-B898-4859-5F24-82D5F17D7ED2}"/>
              </a:ext>
            </a:extLst>
          </p:cNvPr>
          <p:cNvGraphicFramePr>
            <a:graphicFrameLocks noChangeAspect="1"/>
          </p:cNvGraphicFramePr>
          <p:nvPr>
            <p:extLst>
              <p:ext uri="{D42A27DB-BD31-4B8C-83A1-F6EECF244321}">
                <p14:modId xmlns:p14="http://schemas.microsoft.com/office/powerpoint/2010/main" val="4072722701"/>
              </p:ext>
            </p:extLst>
          </p:nvPr>
        </p:nvGraphicFramePr>
        <p:xfrm>
          <a:off x="7250112" y="3850561"/>
          <a:ext cx="1600200" cy="1447800"/>
        </p:xfrm>
        <a:graphic>
          <a:graphicData uri="http://schemas.openxmlformats.org/presentationml/2006/ole">
            <mc:AlternateContent xmlns:mc="http://schemas.openxmlformats.org/markup-compatibility/2006">
              <mc:Choice xmlns:v="urn:schemas-microsoft-com:vml" Requires="v">
                <p:oleObj name="Equation" r:id="rId4" imgW="749300" imgH="838200" progId="Equation.3">
                  <p:embed/>
                </p:oleObj>
              </mc:Choice>
              <mc:Fallback>
                <p:oleObj name="Equation" r:id="rId4" imgW="749300" imgH="838200" progId="Equation.3">
                  <p:embed/>
                  <p:pic>
                    <p:nvPicPr>
                      <p:cNvPr id="15366" name="Object 5">
                        <a:extLst>
                          <a:ext uri="{FF2B5EF4-FFF2-40B4-BE49-F238E27FC236}">
                            <a16:creationId xmlns:a16="http://schemas.microsoft.com/office/drawing/2014/main" id="{0D381D44-B45F-948F-E31E-A0F6EEDE8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0112" y="3850561"/>
                        <a:ext cx="1600200"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a:extLst>
              <a:ext uri="{FF2B5EF4-FFF2-40B4-BE49-F238E27FC236}">
                <a16:creationId xmlns:a16="http://schemas.microsoft.com/office/drawing/2014/main" id="{4DA7C6E9-A8EA-AD7D-B5D6-D648C0748F66}"/>
              </a:ext>
            </a:extLst>
          </p:cNvPr>
          <p:cNvGraphicFramePr>
            <a:graphicFrameLocks noChangeAspect="1"/>
          </p:cNvGraphicFramePr>
          <p:nvPr>
            <p:extLst>
              <p:ext uri="{D42A27DB-BD31-4B8C-83A1-F6EECF244321}">
                <p14:modId xmlns:p14="http://schemas.microsoft.com/office/powerpoint/2010/main" val="2665890122"/>
              </p:ext>
            </p:extLst>
          </p:nvPr>
        </p:nvGraphicFramePr>
        <p:xfrm>
          <a:off x="7466512" y="2453660"/>
          <a:ext cx="1066800" cy="771525"/>
        </p:xfrm>
        <a:graphic>
          <a:graphicData uri="http://schemas.openxmlformats.org/presentationml/2006/ole">
            <mc:AlternateContent xmlns:mc="http://schemas.openxmlformats.org/markup-compatibility/2006">
              <mc:Choice xmlns:v="urn:schemas-microsoft-com:vml" Requires="v">
                <p:oleObj name="Equation" r:id="rId6" imgW="596900" imgH="431800" progId="Equation.3">
                  <p:embed/>
                </p:oleObj>
              </mc:Choice>
              <mc:Fallback>
                <p:oleObj name="Equation" r:id="rId6" imgW="596900" imgH="431800" progId="Equation.3">
                  <p:embed/>
                  <p:pic>
                    <p:nvPicPr>
                      <p:cNvPr id="15369" name="Object 8">
                        <a:extLst>
                          <a:ext uri="{FF2B5EF4-FFF2-40B4-BE49-F238E27FC236}">
                            <a16:creationId xmlns:a16="http://schemas.microsoft.com/office/drawing/2014/main" id="{C20CDC5C-45D1-17F8-CAB4-2AFED4A424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512" y="2453660"/>
                        <a:ext cx="1066800"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C1B53076-3D50-4DDD-A181-3CC9B6A6A91D}"/>
              </a:ext>
            </a:extLst>
          </p:cNvPr>
          <p:cNvSpPr>
            <a:spLocks noGrp="1" noChangeArrowheads="1"/>
          </p:cNvSpPr>
          <p:nvPr>
            <p:ph type="title"/>
          </p:nvPr>
        </p:nvSpPr>
        <p:spPr>
          <a:xfrm>
            <a:off x="793750" y="260350"/>
            <a:ext cx="7772400" cy="756792"/>
          </a:xfrm>
        </p:spPr>
        <p:txBody>
          <a:bodyPr/>
          <a:lstStyle/>
          <a:p>
            <a:pPr algn="ctr"/>
            <a:r>
              <a:rPr lang="en-US" altLang="en-US" b="1" dirty="0">
                <a:latin typeface="Times New Roman" panose="02020603050405020304" pitchFamily="18" charset="0"/>
                <a:cs typeface="Times New Roman" panose="02020603050405020304" pitchFamily="18" charset="0"/>
              </a:rPr>
              <a:t>Median</a:t>
            </a:r>
          </a:p>
        </p:txBody>
      </p:sp>
      <p:sp>
        <p:nvSpPr>
          <p:cNvPr id="261123" name="Rectangle 3">
            <a:extLst>
              <a:ext uri="{FF2B5EF4-FFF2-40B4-BE49-F238E27FC236}">
                <a16:creationId xmlns:a16="http://schemas.microsoft.com/office/drawing/2014/main" id="{42DA2752-BECA-5A49-D865-A26D6A30F3AD}"/>
              </a:ext>
            </a:extLst>
          </p:cNvPr>
          <p:cNvSpPr>
            <a:spLocks noGrp="1" noChangeArrowheads="1"/>
          </p:cNvSpPr>
          <p:nvPr>
            <p:ph type="body" idx="1"/>
          </p:nvPr>
        </p:nvSpPr>
        <p:spPr>
          <a:xfrm>
            <a:off x="252593" y="1193015"/>
            <a:ext cx="8038652" cy="5080000"/>
          </a:xfrm>
        </p:spPr>
        <p:txBody>
          <a:bodyPr>
            <a:normAutofit/>
          </a:bodyPr>
          <a:lstStyle/>
          <a:p>
            <a:r>
              <a:rPr lang="en-US" altLang="en-US" dirty="0">
                <a:latin typeface="Times New Roman" panose="02020603050405020304" pitchFamily="18" charset="0"/>
                <a:cs typeface="Times New Roman" panose="02020603050405020304" pitchFamily="18" charset="0"/>
              </a:rPr>
              <a:t>Median: </a:t>
            </a:r>
            <a:r>
              <a:rPr lang="en-US" altLang="en-US" sz="2800" dirty="0">
                <a:latin typeface="Times New Roman" panose="02020603050405020304" pitchFamily="18" charset="0"/>
                <a:cs typeface="Times New Roman" panose="02020603050405020304" pitchFamily="18" charset="0"/>
              </a:rPr>
              <a:t>Middle value if odd number of values, or average of the middle two values otherwise</a:t>
            </a:r>
          </a:p>
          <a:p>
            <a:r>
              <a:rPr lang="en-US" altLang="en-US" dirty="0">
                <a:latin typeface="Times New Roman" panose="02020603050405020304" pitchFamily="18" charset="0"/>
                <a:cs typeface="Times New Roman" panose="02020603050405020304" pitchFamily="18" charset="0"/>
              </a:rPr>
              <a:t>Merits</a:t>
            </a:r>
          </a:p>
          <a:p>
            <a:pPr lvl="1"/>
            <a:r>
              <a:rPr lang="en-US" altLang="en-US" dirty="0">
                <a:latin typeface="Times New Roman" panose="02020603050405020304" pitchFamily="18" charset="0"/>
                <a:cs typeface="Times New Roman" panose="02020603050405020304" pitchFamily="18" charset="0"/>
              </a:rPr>
              <a:t>It can be calculated even if extreme classes are not  defined.</a:t>
            </a:r>
          </a:p>
          <a:p>
            <a:r>
              <a:rPr lang="en-US" altLang="en-US" dirty="0">
                <a:latin typeface="Times New Roman" panose="02020603050405020304" pitchFamily="18" charset="0"/>
                <a:cs typeface="Times New Roman" panose="02020603050405020304" pitchFamily="18" charset="0"/>
              </a:rPr>
              <a:t>Property</a:t>
            </a:r>
          </a:p>
          <a:p>
            <a:pPr lvl="1"/>
            <a:r>
              <a:rPr lang="en-US" altLang="en-US" dirty="0">
                <a:latin typeface="Times New Roman" panose="02020603050405020304" pitchFamily="18" charset="0"/>
                <a:cs typeface="Times New Roman" panose="02020603050405020304" pitchFamily="18" charset="0"/>
              </a:rPr>
              <a:t>Sum of absolute deviations from  is least when it is taken from median.</a:t>
            </a:r>
          </a:p>
          <a:p>
            <a:r>
              <a:rPr lang="en-US" altLang="en-US" dirty="0">
                <a:latin typeface="Times New Roman" panose="02020603050405020304" pitchFamily="18" charset="0"/>
                <a:cs typeface="Times New Roman" panose="02020603050405020304" pitchFamily="18" charset="0"/>
              </a:rPr>
              <a:t>Demerits</a:t>
            </a:r>
          </a:p>
          <a:p>
            <a:pPr lvl="1"/>
            <a:r>
              <a:rPr lang="en-US" altLang="en-US" dirty="0">
                <a:latin typeface="Times New Roman" panose="02020603050405020304" pitchFamily="18" charset="0"/>
                <a:cs typeface="Times New Roman" panose="02020603050405020304" pitchFamily="18" charset="0"/>
              </a:rPr>
              <a:t>Not based on all observations</a:t>
            </a:r>
          </a:p>
          <a:p>
            <a:pPr lvl="1"/>
            <a:r>
              <a:rPr lang="en-US" altLang="en-US" dirty="0">
                <a:latin typeface="Times New Roman" panose="02020603050405020304" pitchFamily="18" charset="0"/>
                <a:cs typeface="Times New Roman" panose="02020603050405020304" pitchFamily="18" charset="0"/>
              </a:rPr>
              <a:t>Not widely used in practice</a:t>
            </a:r>
          </a:p>
          <a:p>
            <a:pPr lvl="1">
              <a:buFontTx/>
              <a:buNone/>
            </a:pPr>
            <a:endParaRPr lang="en-US" altLang="en-US" dirty="0">
              <a:latin typeface="Times New Roman" panose="02020603050405020304" pitchFamily="18" charset="0"/>
              <a:cs typeface="Times New Roman" panose="02020603050405020304" pitchFamily="18" charset="0"/>
            </a:endParaRPr>
          </a:p>
          <a:p>
            <a:pPr>
              <a:buFontTx/>
              <a:buNone/>
            </a:pPr>
            <a:endParaRPr lang="en-US" altLang="en-US" dirty="0">
              <a:latin typeface="Times New Roman" panose="02020603050405020304" pitchFamily="18" charset="0"/>
              <a:cs typeface="Times New Roman" panose="02020603050405020304" pitchFamily="18" charset="0"/>
            </a:endParaRPr>
          </a:p>
          <a:p>
            <a:endParaRPr lang="en-US" altLang="en-US" sz="3200" dirty="0">
              <a:latin typeface="Times New Roman" panose="02020603050405020304" pitchFamily="18" charset="0"/>
              <a:cs typeface="Times New Roman" panose="02020603050405020304" pitchFamily="18" charset="0"/>
              <a:sym typeface="Wingdings" panose="05000000000000000000" pitchFamily="2" charset="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6BF1F084-DCC8-183D-E809-C4BC5E7A9BD9}"/>
              </a:ext>
            </a:extLst>
          </p:cNvPr>
          <p:cNvSpPr>
            <a:spLocks noGrp="1" noChangeArrowheads="1"/>
          </p:cNvSpPr>
          <p:nvPr>
            <p:ph type="title"/>
          </p:nvPr>
        </p:nvSpPr>
        <p:spPr>
          <a:xfrm>
            <a:off x="793750" y="260350"/>
            <a:ext cx="7772400" cy="844550"/>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Mode</a:t>
            </a:r>
          </a:p>
        </p:txBody>
      </p:sp>
      <p:sp>
        <p:nvSpPr>
          <p:cNvPr id="262147" name="Rectangle 3">
            <a:extLst>
              <a:ext uri="{FF2B5EF4-FFF2-40B4-BE49-F238E27FC236}">
                <a16:creationId xmlns:a16="http://schemas.microsoft.com/office/drawing/2014/main" id="{4113FDD9-C927-3F6E-F642-9BC422061DBB}"/>
              </a:ext>
            </a:extLst>
          </p:cNvPr>
          <p:cNvSpPr>
            <a:spLocks noGrp="1" noChangeArrowheads="1"/>
          </p:cNvSpPr>
          <p:nvPr>
            <p:ph type="body" idx="1"/>
          </p:nvPr>
        </p:nvSpPr>
        <p:spPr>
          <a:xfrm>
            <a:off x="279400" y="1315092"/>
            <a:ext cx="8561388" cy="5188450"/>
          </a:xfrm>
        </p:spPr>
        <p:txBody>
          <a:bodyPr>
            <a:normAutofit fontScale="92500" lnSpcReduction="10000"/>
          </a:bodyPr>
          <a:lstStyle/>
          <a:p>
            <a:r>
              <a:rPr lang="en-US" altLang="en-US" dirty="0">
                <a:latin typeface="Times New Roman" panose="02020603050405020304" pitchFamily="18" charset="0"/>
                <a:cs typeface="Times New Roman" panose="02020603050405020304" pitchFamily="18" charset="0"/>
              </a:rPr>
              <a:t>Mode: It is the value which occurs most frequently.</a:t>
            </a:r>
          </a:p>
          <a:p>
            <a:r>
              <a:rPr lang="en-US" altLang="en-US" dirty="0">
                <a:latin typeface="Times New Roman" panose="02020603050405020304" pitchFamily="18" charset="0"/>
                <a:cs typeface="Times New Roman" panose="02020603050405020304" pitchFamily="18" charset="0"/>
              </a:rPr>
              <a:t>Merits</a:t>
            </a:r>
          </a:p>
          <a:p>
            <a:pPr lvl="1"/>
            <a:r>
              <a:rPr lang="en-US" altLang="en-US" dirty="0">
                <a:latin typeface="Times New Roman" panose="02020603050405020304" pitchFamily="18" charset="0"/>
                <a:cs typeface="Times New Roman" panose="02020603050405020304" pitchFamily="18" charset="0"/>
              </a:rPr>
              <a:t>It can be easily located</a:t>
            </a:r>
          </a:p>
          <a:p>
            <a:pPr lvl="1"/>
            <a:r>
              <a:rPr lang="en-US" altLang="en-US" dirty="0">
                <a:latin typeface="Times New Roman" panose="02020603050405020304" pitchFamily="18" charset="0"/>
                <a:cs typeface="Times New Roman" panose="02020603050405020304" pitchFamily="18" charset="0"/>
              </a:rPr>
              <a:t>It can be calculated when extreme classes are not defined</a:t>
            </a:r>
          </a:p>
          <a:p>
            <a:pPr lvl="1"/>
            <a:r>
              <a:rPr lang="en-US" altLang="en-US" dirty="0">
                <a:latin typeface="Times New Roman" panose="02020603050405020304" pitchFamily="18" charset="0"/>
                <a:cs typeface="Times New Roman" panose="02020603050405020304" pitchFamily="18" charset="0"/>
              </a:rPr>
              <a:t>It is used widely in the business.</a:t>
            </a:r>
          </a:p>
          <a:p>
            <a:pPr lvl="1"/>
            <a:r>
              <a:rPr lang="en-US" altLang="en-US" dirty="0">
                <a:latin typeface="Times New Roman" panose="02020603050405020304" pitchFamily="18" charset="0"/>
                <a:cs typeface="Times New Roman" panose="02020603050405020304" pitchFamily="18" charset="0"/>
              </a:rPr>
              <a:t>It can be calculated easily except if maximum frequency occurs more than once.</a:t>
            </a:r>
          </a:p>
          <a:p>
            <a:r>
              <a:rPr lang="en-US" altLang="en-US" dirty="0">
                <a:latin typeface="Times New Roman" panose="02020603050405020304" pitchFamily="18" charset="0"/>
                <a:cs typeface="Times New Roman" panose="02020603050405020304" pitchFamily="18" charset="0"/>
              </a:rPr>
              <a:t>Demerits</a:t>
            </a:r>
          </a:p>
          <a:p>
            <a:pPr lvl="1"/>
            <a:r>
              <a:rPr lang="en-US" altLang="en-US" dirty="0">
                <a:latin typeface="Times New Roman" panose="02020603050405020304" pitchFamily="18" charset="0"/>
                <a:cs typeface="Times New Roman" panose="02020603050405020304" pitchFamily="18" charset="0"/>
              </a:rPr>
              <a:t>Not based on the all observations</a:t>
            </a:r>
          </a:p>
          <a:p>
            <a:pPr lvl="1"/>
            <a:r>
              <a:rPr lang="en-US" altLang="en-US" dirty="0">
                <a:latin typeface="Times New Roman" panose="02020603050405020304" pitchFamily="18" charset="0"/>
                <a:cs typeface="Times New Roman" panose="02020603050405020304" pitchFamily="18" charset="0"/>
              </a:rPr>
              <a:t>It is not having algebraic properties.</a:t>
            </a:r>
          </a:p>
          <a:p>
            <a:pPr lvl="1"/>
            <a:r>
              <a:rPr lang="en-US" altLang="en-US" dirty="0">
                <a:latin typeface="Times New Roman" panose="02020603050405020304" pitchFamily="18" charset="0"/>
                <a:cs typeface="Times New Roman" panose="02020603050405020304" pitchFamily="18" charset="0"/>
              </a:rPr>
              <a:t>It is not stable</a:t>
            </a:r>
          </a:p>
          <a:p>
            <a:pPr lvl="2"/>
            <a:r>
              <a:rPr lang="en-US" altLang="en-US" dirty="0">
                <a:latin typeface="Times New Roman" panose="02020603050405020304" pitchFamily="18" charset="0"/>
                <a:cs typeface="Times New Roman" panose="02020603050405020304" pitchFamily="18" charset="0"/>
              </a:rPr>
              <a:t>Different class intervals results into different mode value.</a:t>
            </a:r>
          </a:p>
          <a:p>
            <a:r>
              <a:rPr lang="en-US" altLang="en-US" dirty="0">
                <a:latin typeface="Times New Roman" panose="02020603050405020304" pitchFamily="18" charset="0"/>
                <a:cs typeface="Times New Roman" panose="02020603050405020304" pitchFamily="18" charset="0"/>
              </a:rPr>
              <a:t>The relationship between mean, median and mode</a:t>
            </a:r>
          </a:p>
          <a:p>
            <a:pPr lvl="1"/>
            <a:r>
              <a:rPr lang="en-US" altLang="en-US" dirty="0">
                <a:latin typeface="Times New Roman" panose="02020603050405020304" pitchFamily="18" charset="0"/>
                <a:cs typeface="Times New Roman" panose="02020603050405020304" pitchFamily="18" charset="0"/>
              </a:rPr>
              <a:t>Mean - mode=3(mean-median)</a:t>
            </a:r>
          </a:p>
          <a:p>
            <a:endParaRPr lang="en-US" altLang="en-US" sz="3200" dirty="0">
              <a:latin typeface="Times New Roman" panose="02020603050405020304" pitchFamily="18" charset="0"/>
              <a:cs typeface="Times New Roman" panose="02020603050405020304" pitchFamily="18" charset="0"/>
              <a:sym typeface="Wingdings" panose="05000000000000000000" pitchFamily="2" charset="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D6D93237-A81D-7761-7DF7-CA62E1766862}"/>
              </a:ext>
            </a:extLst>
          </p:cNvPr>
          <p:cNvSpPr>
            <a:spLocks noGrp="1" noChangeArrowheads="1"/>
          </p:cNvSpPr>
          <p:nvPr>
            <p:ph type="title"/>
          </p:nvPr>
        </p:nvSpPr>
        <p:spPr>
          <a:xfrm>
            <a:off x="533400" y="247650"/>
            <a:ext cx="7772400" cy="844550"/>
          </a:xfrm>
        </p:spPr>
        <p:txBody>
          <a:bodyPr>
            <a:noAutofit/>
          </a:bodyPr>
          <a:lstStyle/>
          <a:p>
            <a:pPr algn="ctr"/>
            <a:r>
              <a:rPr lang="en-US" altLang="en-US" sz="3600" b="1" dirty="0">
                <a:latin typeface="Times New Roman" panose="02020603050405020304" pitchFamily="18" charset="0"/>
                <a:cs typeface="Times New Roman" panose="02020603050405020304" pitchFamily="18" charset="0"/>
              </a:rPr>
              <a:t>Selecting among </a:t>
            </a:r>
            <a:br>
              <a:rPr lang="en-US" altLang="en-US" sz="3600" b="1" dirty="0">
                <a:latin typeface="Times New Roman" panose="02020603050405020304" pitchFamily="18" charset="0"/>
                <a:cs typeface="Times New Roman" panose="02020603050405020304" pitchFamily="18" charset="0"/>
              </a:rPr>
            </a:br>
            <a:r>
              <a:rPr lang="en-US" altLang="en-US" sz="3600" b="1" dirty="0">
                <a:latin typeface="Times New Roman" panose="02020603050405020304" pitchFamily="18" charset="0"/>
                <a:cs typeface="Times New Roman" panose="02020603050405020304" pitchFamily="18" charset="0"/>
              </a:rPr>
              <a:t>the mean, median and mode</a:t>
            </a:r>
          </a:p>
        </p:txBody>
      </p:sp>
      <p:sp>
        <p:nvSpPr>
          <p:cNvPr id="265219" name="Rectangle 3">
            <a:extLst>
              <a:ext uri="{FF2B5EF4-FFF2-40B4-BE49-F238E27FC236}">
                <a16:creationId xmlns:a16="http://schemas.microsoft.com/office/drawing/2014/main" id="{EA366899-6C0D-28B4-E8C5-DB6F69D9730A}"/>
              </a:ext>
            </a:extLst>
          </p:cNvPr>
          <p:cNvSpPr>
            <a:spLocks noGrp="1" noChangeArrowheads="1"/>
          </p:cNvSpPr>
          <p:nvPr>
            <p:ph type="body" idx="1"/>
          </p:nvPr>
        </p:nvSpPr>
        <p:spPr>
          <a:xfrm>
            <a:off x="293688" y="1406525"/>
            <a:ext cx="8226425" cy="4675188"/>
          </a:xfrm>
        </p:spPr>
        <p:txBody>
          <a:bodyPr>
            <a:normAutofit fontScale="85000" lnSpcReduction="20000"/>
          </a:bodyPr>
          <a:lstStyle/>
          <a:p>
            <a:r>
              <a:rPr lang="en-US" altLang="en-US" dirty="0">
                <a:latin typeface="Times New Roman" panose="02020603050405020304" pitchFamily="18" charset="0"/>
                <a:cs typeface="Times New Roman" panose="02020603050405020304" pitchFamily="18" charset="0"/>
              </a:rPr>
              <a:t>Common mistake: specifying the wrong index  of central tendency</a:t>
            </a:r>
          </a:p>
          <a:p>
            <a:pPr lvl="1"/>
            <a:r>
              <a:rPr lang="en-US" altLang="en-US" dirty="0">
                <a:latin typeface="Times New Roman" panose="02020603050405020304" pitchFamily="18" charset="0"/>
                <a:cs typeface="Times New Roman" panose="02020603050405020304" pitchFamily="18" charset="0"/>
              </a:rPr>
              <a:t>It is common to specify the mean</a:t>
            </a:r>
          </a:p>
          <a:p>
            <a:r>
              <a:rPr lang="en-US" altLang="en-US" dirty="0">
                <a:latin typeface="Times New Roman" panose="02020603050405020304" pitchFamily="18" charset="0"/>
                <a:cs typeface="Times New Roman" panose="02020603050405020304" pitchFamily="18" charset="0"/>
              </a:rPr>
              <a:t>If data is categorical, if yes use “mode”.</a:t>
            </a:r>
          </a:p>
          <a:p>
            <a:pPr lvl="1"/>
            <a:r>
              <a:rPr lang="en-US" altLang="en-US" dirty="0">
                <a:latin typeface="Times New Roman" panose="02020603050405020304" pitchFamily="18" charset="0"/>
                <a:cs typeface="Times New Roman" panose="02020603050405020304" pitchFamily="18" charset="0"/>
              </a:rPr>
              <a:t>If no</a:t>
            </a:r>
          </a:p>
          <a:p>
            <a:pPr lvl="2"/>
            <a:r>
              <a:rPr lang="en-US" altLang="en-US" dirty="0">
                <a:latin typeface="Times New Roman" panose="02020603050405020304" pitchFamily="18" charset="0"/>
                <a:cs typeface="Times New Roman" panose="02020603050405020304" pitchFamily="18" charset="0"/>
              </a:rPr>
              <a:t>If the total is of interest, use “mean”</a:t>
            </a:r>
          </a:p>
          <a:p>
            <a:pPr lvl="2"/>
            <a:r>
              <a:rPr lang="en-US" altLang="en-US" dirty="0">
                <a:latin typeface="Times New Roman" panose="02020603050405020304" pitchFamily="18" charset="0"/>
                <a:cs typeface="Times New Roman" panose="02020603050405020304" pitchFamily="18" charset="0"/>
              </a:rPr>
              <a:t>If no</a:t>
            </a:r>
          </a:p>
          <a:p>
            <a:pPr lvl="3"/>
            <a:r>
              <a:rPr lang="en-US" altLang="en-US" dirty="0">
                <a:latin typeface="Times New Roman" panose="02020603050405020304" pitchFamily="18" charset="0"/>
                <a:cs typeface="Times New Roman" panose="02020603050405020304" pitchFamily="18" charset="0"/>
              </a:rPr>
              <a:t>If the distribution is skewed, use “median”</a:t>
            </a:r>
          </a:p>
          <a:p>
            <a:pPr lvl="3"/>
            <a:r>
              <a:rPr lang="en-US" altLang="en-US" dirty="0">
                <a:latin typeface="Times New Roman" panose="02020603050405020304" pitchFamily="18" charset="0"/>
                <a:cs typeface="Times New Roman" panose="02020603050405020304" pitchFamily="18" charset="0"/>
              </a:rPr>
              <a:t>Otherwise, use “mean”</a:t>
            </a:r>
          </a:p>
          <a:p>
            <a:endParaRPr lang="en-US" altLang="en-US" dirty="0">
              <a:latin typeface="Times New Roman" panose="02020603050405020304" pitchFamily="18"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Type of micro processor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use mode</a:t>
            </a:r>
          </a:p>
          <a:p>
            <a:r>
              <a:rPr lang="en-US" altLang="en-US" dirty="0">
                <a:latin typeface="Times New Roman" panose="02020603050405020304" pitchFamily="18" charset="0"/>
                <a:cs typeface="Times New Roman" panose="02020603050405020304" pitchFamily="18" charset="0"/>
                <a:sym typeface="Wingdings" panose="05000000000000000000" pitchFamily="2" charset="2"/>
              </a:rPr>
              <a:t>Total CPU time  mean</a:t>
            </a:r>
          </a:p>
          <a:p>
            <a:endParaRPr lang="en-US" altLang="en-US" dirty="0">
              <a:latin typeface="Times New Roman" panose="02020603050405020304" pitchFamily="18" charset="0"/>
              <a:cs typeface="Times New Roman" panose="02020603050405020304" pitchFamily="18" charset="0"/>
              <a:sym typeface="Wingdings" panose="05000000000000000000" pitchFamily="2" charset="2"/>
            </a:endParaRPr>
          </a:p>
          <a:p>
            <a:r>
              <a:rPr lang="en-US" altLang="en-US" dirty="0">
                <a:latin typeface="Times New Roman" panose="02020603050405020304" pitchFamily="18" charset="0"/>
                <a:cs typeface="Times New Roman" panose="02020603050405020304" pitchFamily="18" charset="0"/>
                <a:sym typeface="Wingdings" panose="05000000000000000000" pitchFamily="2" charset="2"/>
              </a:rPr>
              <a:t>Skew: ratio of minimum and maximum is large, the data is skewed.</a:t>
            </a:r>
          </a:p>
          <a:p>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0483F53F-DDBA-9DA0-442D-64C26F124859}"/>
              </a:ext>
            </a:extLst>
          </p:cNvPr>
          <p:cNvSpPr>
            <a:spLocks noGrp="1" noChangeArrowheads="1"/>
          </p:cNvSpPr>
          <p:nvPr>
            <p:ph type="title"/>
          </p:nvPr>
        </p:nvSpPr>
        <p:spPr>
          <a:xfrm>
            <a:off x="838200" y="152400"/>
            <a:ext cx="7772400" cy="609600"/>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Summarizing the Variability</a:t>
            </a:r>
          </a:p>
        </p:txBody>
      </p:sp>
      <p:sp>
        <p:nvSpPr>
          <p:cNvPr id="191491" name="Rectangle 3">
            <a:extLst>
              <a:ext uri="{FF2B5EF4-FFF2-40B4-BE49-F238E27FC236}">
                <a16:creationId xmlns:a16="http://schemas.microsoft.com/office/drawing/2014/main" id="{A2D5D410-017A-A3D4-974A-0E11372C513C}"/>
              </a:ext>
            </a:extLst>
          </p:cNvPr>
          <p:cNvSpPr>
            <a:spLocks noGrp="1" noChangeArrowheads="1"/>
          </p:cNvSpPr>
          <p:nvPr>
            <p:ph type="body" idx="1"/>
          </p:nvPr>
        </p:nvSpPr>
        <p:spPr>
          <a:xfrm>
            <a:off x="266700" y="1009792"/>
            <a:ext cx="8610600" cy="5695808"/>
          </a:xfrm>
        </p:spPr>
        <p:txBody>
          <a:bodyPr>
            <a:normAutofit/>
          </a:bodyPr>
          <a:lstStyle/>
          <a:p>
            <a:r>
              <a:rPr lang="en-US" altLang="en-US" sz="2000" dirty="0">
                <a:latin typeface="Times New Roman" panose="02020603050405020304" pitchFamily="18" charset="0"/>
                <a:cs typeface="Times New Roman" panose="02020603050405020304" pitchFamily="18" charset="0"/>
              </a:rPr>
              <a:t>It is a measure which can give the wide spread or   scattering of observations among themselves or from a center point.</a:t>
            </a:r>
          </a:p>
          <a:p>
            <a:pPr lvl="1"/>
            <a:r>
              <a:rPr lang="en-US" altLang="en-US" sz="1800" dirty="0">
                <a:latin typeface="Times New Roman" panose="02020603050405020304" pitchFamily="18" charset="0"/>
                <a:cs typeface="Times New Roman" panose="02020603050405020304" pitchFamily="18" charset="0"/>
              </a:rPr>
              <a:t>Range, Quartile deviation, Mean deviation, and standard deviation (variance)</a:t>
            </a:r>
          </a:p>
          <a:p>
            <a:r>
              <a:rPr lang="en-US" altLang="en-US" sz="2000" dirty="0">
                <a:latin typeface="Times New Roman" panose="02020603050405020304" pitchFamily="18" charset="0"/>
                <a:cs typeface="Times New Roman" panose="02020603050405020304" pitchFamily="18" charset="0"/>
              </a:rPr>
              <a:t>Range:</a:t>
            </a:r>
          </a:p>
          <a:p>
            <a:pPr lvl="1"/>
            <a:r>
              <a:rPr lang="en-US" altLang="en-US" sz="1800" dirty="0">
                <a:latin typeface="Times New Roman" panose="02020603050405020304" pitchFamily="18" charset="0"/>
                <a:cs typeface="Times New Roman" panose="02020603050405020304" pitchFamily="18" charset="0"/>
              </a:rPr>
              <a:t>The difference between the highest and lowest values in a series of observations.</a:t>
            </a:r>
          </a:p>
          <a:p>
            <a:pPr lvl="1"/>
            <a:r>
              <a:rPr lang="en-US" altLang="en-US" sz="1800" dirty="0">
                <a:latin typeface="Times New Roman" panose="02020603050405020304" pitchFamily="18" charset="0"/>
                <a:cs typeface="Times New Roman" panose="02020603050405020304" pitchFamily="18" charset="0"/>
              </a:rPr>
              <a:t>Problem: it depends on two extreme values.</a:t>
            </a:r>
          </a:p>
          <a:p>
            <a:r>
              <a:rPr lang="en-US" altLang="en-US" sz="2000" dirty="0">
                <a:latin typeface="Times New Roman" panose="02020603050405020304" pitchFamily="18" charset="0"/>
                <a:cs typeface="Times New Roman" panose="02020603050405020304" pitchFamily="18" charset="0"/>
              </a:rPr>
              <a:t>Quartile deviation</a:t>
            </a:r>
          </a:p>
          <a:p>
            <a:pPr lvl="1"/>
            <a:r>
              <a:rPr lang="en-US" altLang="en-US" sz="1800" dirty="0">
                <a:latin typeface="Times New Roman" panose="02020603050405020304" pitchFamily="18" charset="0"/>
                <a:cs typeface="Times New Roman" panose="02020603050405020304" pitchFamily="18" charset="0"/>
              </a:rPr>
              <a:t>Quartile deviation (Q.D)=(Q</a:t>
            </a:r>
            <a:r>
              <a:rPr lang="en-US" altLang="en-US" sz="1800" baseline="-25000" dirty="0">
                <a:latin typeface="Times New Roman" panose="02020603050405020304" pitchFamily="18" charset="0"/>
                <a:cs typeface="Times New Roman" panose="02020603050405020304" pitchFamily="18" charset="0"/>
              </a:rPr>
              <a:t>3</a:t>
            </a:r>
            <a:r>
              <a:rPr lang="en-US" altLang="en-US" sz="1800" dirty="0">
                <a:latin typeface="Times New Roman" panose="02020603050405020304" pitchFamily="18" charset="0"/>
                <a:cs typeface="Times New Roman" panose="02020603050405020304" pitchFamily="18" charset="0"/>
              </a:rPr>
              <a:t>-Q</a:t>
            </a:r>
            <a:r>
              <a:rPr lang="en-US" altLang="en-US" sz="1800" baseline="-25000" dirty="0">
                <a:latin typeface="Times New Roman" panose="02020603050405020304" pitchFamily="18" charset="0"/>
                <a:cs typeface="Times New Roman" panose="02020603050405020304" pitchFamily="18" charset="0"/>
              </a:rPr>
              <a:t>1</a:t>
            </a:r>
            <a:r>
              <a:rPr lang="en-US" altLang="en-US" sz="1800" dirty="0">
                <a:latin typeface="Times New Roman" panose="02020603050405020304" pitchFamily="18" charset="0"/>
                <a:cs typeface="Times New Roman" panose="02020603050405020304" pitchFamily="18" charset="0"/>
              </a:rPr>
              <a:t>)/2, where Q1 is first quartile, Q3 is third quartile. The first and third quartiles are called lower and upper quartiles, respectively.</a:t>
            </a:r>
          </a:p>
          <a:p>
            <a:pPr lvl="1"/>
            <a:r>
              <a:rPr lang="en-US" altLang="en-US" sz="1800" dirty="0">
                <a:latin typeface="Times New Roman" panose="02020603050405020304" pitchFamily="18" charset="0"/>
                <a:cs typeface="Times New Roman" panose="02020603050405020304" pitchFamily="18" charset="0"/>
              </a:rPr>
              <a:t>First quartile: The value of the variate below which one fourth of the values lie and above which three fourth of the values lie, when the values are arranged in ascending order of the magnitude.</a:t>
            </a:r>
          </a:p>
          <a:p>
            <a:pPr lvl="1"/>
            <a:r>
              <a:rPr lang="en-US" altLang="en-US" sz="1800" dirty="0">
                <a:latin typeface="Times New Roman" panose="02020603050405020304" pitchFamily="18" charset="0"/>
                <a:cs typeface="Times New Roman" panose="02020603050405020304" pitchFamily="18" charset="0"/>
              </a:rPr>
              <a:t>Third quartile: The value of the variate below which three fourth of the values lie and above which the remaining one  fourth of the values lie, when the values are arranged in ascending order of the magnitude.</a:t>
            </a:r>
          </a:p>
          <a:p>
            <a:pPr lvl="1"/>
            <a:r>
              <a:rPr lang="en-US" altLang="en-US" sz="1800" dirty="0">
                <a:latin typeface="Times New Roman" panose="02020603050405020304" pitchFamily="18" charset="0"/>
                <a:cs typeface="Times New Roman" panose="02020603050405020304" pitchFamily="18" charset="0"/>
              </a:rPr>
              <a:t>Merits:</a:t>
            </a:r>
          </a:p>
          <a:p>
            <a:pPr lvl="2"/>
            <a:r>
              <a:rPr lang="en-US" altLang="en-US" sz="1800" dirty="0">
                <a:latin typeface="Times New Roman" panose="02020603050405020304" pitchFamily="18" charset="0"/>
                <a:cs typeface="Times New Roman" panose="02020603050405020304" pitchFamily="18" charset="0"/>
              </a:rPr>
              <a:t>The presence of abnormal values do not affect quartile deviation.</a:t>
            </a:r>
          </a:p>
          <a:p>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C7BF1179-296D-2EC7-2C88-59C61F027923}"/>
              </a:ext>
            </a:extLst>
          </p:cNvPr>
          <p:cNvSpPr>
            <a:spLocks noGrp="1" noChangeArrowheads="1"/>
          </p:cNvSpPr>
          <p:nvPr>
            <p:ph type="title"/>
          </p:nvPr>
        </p:nvSpPr>
        <p:spPr>
          <a:xfrm>
            <a:off x="628650" y="400050"/>
            <a:ext cx="7886700" cy="1142999"/>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Mean deviation, </a:t>
            </a:r>
            <a:br>
              <a:rPr lang="en-US" altLang="en-US" sz="3600" b="1" dirty="0">
                <a:latin typeface="Times New Roman" panose="02020603050405020304" pitchFamily="18" charset="0"/>
                <a:cs typeface="Times New Roman" panose="02020603050405020304" pitchFamily="18" charset="0"/>
              </a:rPr>
            </a:br>
            <a:r>
              <a:rPr lang="en-US" altLang="en-US" sz="3600" b="1" dirty="0">
                <a:latin typeface="Times New Roman" panose="02020603050405020304" pitchFamily="18" charset="0"/>
                <a:cs typeface="Times New Roman" panose="02020603050405020304" pitchFamily="18" charset="0"/>
              </a:rPr>
              <a:t>Standard Deviation, Variance</a:t>
            </a:r>
          </a:p>
        </p:txBody>
      </p:sp>
      <p:sp>
        <p:nvSpPr>
          <p:cNvPr id="266243" name="Rectangle 3">
            <a:extLst>
              <a:ext uri="{FF2B5EF4-FFF2-40B4-BE49-F238E27FC236}">
                <a16:creationId xmlns:a16="http://schemas.microsoft.com/office/drawing/2014/main" id="{B726733F-0BCE-4DD6-48FB-E33F7EEF8163}"/>
              </a:ext>
            </a:extLst>
          </p:cNvPr>
          <p:cNvSpPr>
            <a:spLocks noGrp="1" noChangeArrowheads="1"/>
          </p:cNvSpPr>
          <p:nvPr>
            <p:ph type="body" idx="1"/>
          </p:nvPr>
        </p:nvSpPr>
        <p:spPr>
          <a:xfrm>
            <a:off x="293688" y="1643865"/>
            <a:ext cx="8561387" cy="4814085"/>
          </a:xfrm>
        </p:spPr>
        <p:txBody>
          <a:bodyPr/>
          <a:lstStyle/>
          <a:p>
            <a:r>
              <a:rPr lang="en-US" altLang="en-US" dirty="0">
                <a:latin typeface="Times New Roman" panose="02020603050405020304" pitchFamily="18" charset="0"/>
                <a:cs typeface="Times New Roman" panose="02020603050405020304" pitchFamily="18" charset="0"/>
              </a:rPr>
              <a:t>Mean Deviation: The mean deviation is the mean of the absolute values of the deviations taken from the average.</a:t>
            </a:r>
          </a:p>
          <a:p>
            <a:endParaRPr lang="en-US" altLang="en-US" dirty="0">
              <a:latin typeface="Times New Roman" panose="02020603050405020304" pitchFamily="18"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Standard deviation: It is defined as the square root of the mean of the squares of the deviations taken from arithmetic mean.</a:t>
            </a:r>
          </a:p>
          <a:p>
            <a:pPr lvl="1"/>
            <a:r>
              <a:rPr lang="el-GR" altLang="en-US" dirty="0">
                <a:latin typeface="Times New Roman" panose="02020603050405020304" pitchFamily="18" charset="0"/>
                <a:cs typeface="Times New Roman" panose="02020603050405020304" pitchFamily="18" charset="0"/>
              </a:rPr>
              <a:t>σ</a:t>
            </a:r>
            <a:r>
              <a:rPr lang="en-US" altLang="en-US" dirty="0">
                <a:latin typeface="Times New Roman" panose="02020603050405020304" pitchFamily="18" charset="0"/>
                <a:cs typeface="Times New Roman" panose="02020603050405020304" pitchFamily="18" charset="0"/>
              </a:rPr>
              <a:t> =square root( 1/n </a:t>
            </a:r>
            <a:r>
              <a:rPr lang="en-US" altLang="en-US" dirty="0">
                <a:latin typeface="Times New Roman" panose="02020603050405020304" pitchFamily="18" charset="0"/>
                <a:cs typeface="Times New Roman" panose="02020603050405020304" pitchFamily="18" charset="0"/>
                <a:sym typeface="Symbol" panose="05050102010706020507" pitchFamily="18" charset="2"/>
              </a:rPr>
              <a:t> (x1- X)</a:t>
            </a:r>
            <a:r>
              <a:rPr lang="en-US" altLang="en-US" baseline="30000" dirty="0">
                <a:latin typeface="Times New Roman" panose="02020603050405020304" pitchFamily="18" charset="0"/>
                <a:cs typeface="Times New Roman" panose="02020603050405020304" pitchFamily="18" charset="0"/>
                <a:sym typeface="Symbol" panose="05050102010706020507" pitchFamily="18" charset="2"/>
              </a:rPr>
              <a:t>2)</a:t>
            </a:r>
            <a:r>
              <a:rPr lang="en-US" altLang="en-US" dirty="0">
                <a:latin typeface="Times New Roman" panose="02020603050405020304" pitchFamily="18" charset="0"/>
                <a:cs typeface="Times New Roman" panose="02020603050405020304" pitchFamily="18" charset="0"/>
              </a:rPr>
              <a:t>    where X is arithmetic mean</a:t>
            </a:r>
          </a:p>
          <a:p>
            <a:endParaRPr lang="en-US" altLang="en-US" dirty="0">
              <a:latin typeface="Times New Roman" panose="02020603050405020304" pitchFamily="18"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Variance: Square of  standard deviation.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F127C7C7-5D55-D5BE-1A48-D92CB1EDE85E}"/>
              </a:ext>
            </a:extLst>
          </p:cNvPr>
          <p:cNvSpPr>
            <a:spLocks noGrp="1" noChangeArrowheads="1"/>
          </p:cNvSpPr>
          <p:nvPr>
            <p:ph type="title"/>
          </p:nvPr>
        </p:nvSpPr>
        <p:spPr>
          <a:xfrm>
            <a:off x="628650" y="43718"/>
            <a:ext cx="7886700" cy="922053"/>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Coefficient of Variation</a:t>
            </a:r>
          </a:p>
        </p:txBody>
      </p:sp>
      <p:sp>
        <p:nvSpPr>
          <p:cNvPr id="267267" name="Rectangle 3">
            <a:extLst>
              <a:ext uri="{FF2B5EF4-FFF2-40B4-BE49-F238E27FC236}">
                <a16:creationId xmlns:a16="http://schemas.microsoft.com/office/drawing/2014/main" id="{A6D1045E-BA25-165D-6AFF-BFF7AB48612B}"/>
              </a:ext>
            </a:extLst>
          </p:cNvPr>
          <p:cNvSpPr>
            <a:spLocks noGrp="1" noChangeArrowheads="1"/>
          </p:cNvSpPr>
          <p:nvPr>
            <p:ph type="body" idx="1"/>
          </p:nvPr>
        </p:nvSpPr>
        <p:spPr>
          <a:xfrm>
            <a:off x="293688" y="1349375"/>
            <a:ext cx="8561387" cy="5108575"/>
          </a:xfrm>
        </p:spPr>
        <p:txBody>
          <a:bodyPr/>
          <a:lstStyle/>
          <a:p>
            <a:r>
              <a:rPr lang="en-US" altLang="en-US" dirty="0">
                <a:latin typeface="Times New Roman" panose="02020603050405020304" pitchFamily="18" charset="0"/>
                <a:cs typeface="Times New Roman" panose="02020603050405020304" pitchFamily="18" charset="0"/>
              </a:rPr>
              <a:t>CV is the percentage ratio of S.D to mean.</a:t>
            </a:r>
          </a:p>
          <a:p>
            <a:r>
              <a:rPr lang="en-US" altLang="en-US" dirty="0">
                <a:latin typeface="Times New Roman" panose="02020603050405020304" pitchFamily="18" charset="0"/>
                <a:cs typeface="Times New Roman" panose="02020603050405020304" pitchFamily="18" charset="0"/>
              </a:rPr>
              <a:t>CV= (SD/Mean)*100</a:t>
            </a:r>
          </a:p>
          <a:p>
            <a:endParaRPr lang="en-US" altLang="en-US" dirty="0">
              <a:latin typeface="Times New Roman" panose="02020603050405020304" pitchFamily="18"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For a player scores: if  CV is high he/she  is inconsistent,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A9E0CD1B-97F0-DAA4-3DA2-9190B535B063}"/>
              </a:ext>
            </a:extLst>
          </p:cNvPr>
          <p:cNvSpPr>
            <a:spLocks noGrp="1" noChangeArrowheads="1"/>
          </p:cNvSpPr>
          <p:nvPr>
            <p:ph type="title"/>
          </p:nvPr>
        </p:nvSpPr>
        <p:spPr>
          <a:xfrm>
            <a:off x="628650" y="365127"/>
            <a:ext cx="7886700" cy="939692"/>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Statistical Population</a:t>
            </a:r>
          </a:p>
        </p:txBody>
      </p:sp>
      <p:sp>
        <p:nvSpPr>
          <p:cNvPr id="268291" name="Rectangle 3">
            <a:extLst>
              <a:ext uri="{FF2B5EF4-FFF2-40B4-BE49-F238E27FC236}">
                <a16:creationId xmlns:a16="http://schemas.microsoft.com/office/drawing/2014/main" id="{658279BC-04C5-63FF-15C3-B153B1FF96B9}"/>
              </a:ext>
            </a:extLst>
          </p:cNvPr>
          <p:cNvSpPr>
            <a:spLocks noGrp="1" noChangeArrowheads="1"/>
          </p:cNvSpPr>
          <p:nvPr>
            <p:ph type="body" idx="1"/>
          </p:nvPr>
        </p:nvSpPr>
        <p:spPr>
          <a:xfrm>
            <a:off x="628650" y="1613043"/>
            <a:ext cx="7886700" cy="4563920"/>
          </a:xfrm>
        </p:spPr>
        <p:txBody>
          <a:bodyPr/>
          <a:lstStyle/>
          <a:p>
            <a:r>
              <a:rPr lang="en-US" altLang="en-US" sz="2800" dirty="0">
                <a:latin typeface="Times New Roman" panose="02020603050405020304" pitchFamily="18" charset="0"/>
                <a:cs typeface="Times New Roman" panose="02020603050405020304" pitchFamily="18" charset="0"/>
              </a:rPr>
              <a:t>Population: All the values/objects</a:t>
            </a:r>
          </a:p>
          <a:p>
            <a:r>
              <a:rPr lang="en-US" altLang="en-US" sz="2800" dirty="0">
                <a:latin typeface="Times New Roman" panose="02020603050405020304" pitchFamily="18" charset="0"/>
                <a:cs typeface="Times New Roman" panose="02020603050405020304" pitchFamily="18" charset="0"/>
              </a:rPr>
              <a:t>Sample:  A part of population.</a:t>
            </a:r>
          </a:p>
          <a:p>
            <a:pPr lvl="1"/>
            <a:r>
              <a:rPr lang="en-US" altLang="en-US" sz="2400" dirty="0">
                <a:latin typeface="Times New Roman" panose="02020603050405020304" pitchFamily="18" charset="0"/>
                <a:cs typeface="Times New Roman" panose="02020603050405020304" pitchFamily="18" charset="0"/>
              </a:rPr>
              <a:t>A sample should be a representative of population</a:t>
            </a:r>
          </a:p>
          <a:p>
            <a:pPr lvl="1"/>
            <a:r>
              <a:rPr lang="en-US" altLang="en-US" sz="2400" dirty="0">
                <a:latin typeface="Times New Roman" panose="02020603050405020304" pitchFamily="18" charset="0"/>
                <a:cs typeface="Times New Roman" panose="02020603050405020304" pitchFamily="18" charset="0"/>
              </a:rPr>
              <a:t>Should be taken in a random manner.</a:t>
            </a:r>
          </a:p>
          <a:p>
            <a:pPr lvl="1"/>
            <a:r>
              <a:rPr lang="en-US" altLang="en-US" sz="2400" dirty="0">
                <a:latin typeface="Times New Roman" panose="02020603050405020304" pitchFamily="18" charset="0"/>
                <a:cs typeface="Times New Roman" panose="02020603050405020304" pitchFamily="18" charset="0"/>
              </a:rPr>
              <a:t>Population is specified with parameters</a:t>
            </a:r>
          </a:p>
          <a:p>
            <a:pPr lvl="1"/>
            <a:r>
              <a:rPr lang="en-US" altLang="en-US" sz="2400" dirty="0">
                <a:latin typeface="Times New Roman" panose="02020603050405020304" pitchFamily="18" charset="0"/>
                <a:cs typeface="Times New Roman" panose="02020603050405020304" pitchFamily="18" charset="0"/>
              </a:rPr>
              <a:t>Sample is specified with statistics</a:t>
            </a:r>
          </a:p>
          <a:p>
            <a:r>
              <a:rPr lang="en-US" altLang="en-US" sz="2800" dirty="0">
                <a:latin typeface="Times New Roman" panose="02020603050405020304" pitchFamily="18" charset="0"/>
                <a:cs typeface="Times New Roman" panose="02020603050405020304" pitchFamily="18" charset="0"/>
              </a:rPr>
              <a:t>Population error: Difference between the sample mean and population mean.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a:extLst>
              <a:ext uri="{FF2B5EF4-FFF2-40B4-BE49-F238E27FC236}">
                <a16:creationId xmlns:a16="http://schemas.microsoft.com/office/drawing/2014/main" id="{C59465D1-76D5-5446-1E41-968DDD8223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D48E7848-AA46-4110-A507-EC05B982409B}" type="slidenum">
              <a:rPr lang="en-US" altLang="en-US" sz="1400" smtClean="0"/>
              <a:pPr>
                <a:lnSpc>
                  <a:spcPct val="100000"/>
                </a:lnSpc>
                <a:spcBef>
                  <a:spcPct val="0"/>
                </a:spcBef>
                <a:buClrTx/>
                <a:buSzTx/>
                <a:buFontTx/>
                <a:buNone/>
              </a:pPr>
              <a:t>6</a:t>
            </a:fld>
            <a:endParaRPr lang="en-US" altLang="en-US" sz="1400"/>
          </a:p>
        </p:txBody>
      </p:sp>
      <p:sp>
        <p:nvSpPr>
          <p:cNvPr id="55299" name="Rectangle 2">
            <a:extLst>
              <a:ext uri="{FF2B5EF4-FFF2-40B4-BE49-F238E27FC236}">
                <a16:creationId xmlns:a16="http://schemas.microsoft.com/office/drawing/2014/main" id="{62BAAC39-BBBC-4501-C505-670F3A9BC338}"/>
              </a:ext>
            </a:extLst>
          </p:cNvPr>
          <p:cNvSpPr>
            <a:spLocks noGrp="1" noChangeArrowheads="1"/>
          </p:cNvSpPr>
          <p:nvPr>
            <p:ph type="title"/>
          </p:nvPr>
        </p:nvSpPr>
        <p:spPr>
          <a:xfrm>
            <a:off x="381000" y="381000"/>
            <a:ext cx="8763000" cy="561975"/>
          </a:xfrm>
          <a:noFill/>
        </p:spPr>
        <p:txBody>
          <a:bodyPr lIns="92075" tIns="46038" rIns="92075" bIns="46038" anchor="ctr"/>
          <a:lstStyle/>
          <a:p>
            <a:pPr eaLnBrk="1" hangingPunct="1"/>
            <a:r>
              <a:rPr lang="en-US" altLang="en-US" sz="3200" dirty="0"/>
              <a:t>Data Mining Function: (1) Generalization</a:t>
            </a:r>
            <a:endParaRPr lang="en-US" altLang="en-US" sz="2800" b="0" dirty="0"/>
          </a:p>
        </p:txBody>
      </p:sp>
      <p:sp>
        <p:nvSpPr>
          <p:cNvPr id="55300" name="Rectangle 3">
            <a:extLst>
              <a:ext uri="{FF2B5EF4-FFF2-40B4-BE49-F238E27FC236}">
                <a16:creationId xmlns:a16="http://schemas.microsoft.com/office/drawing/2014/main" id="{53293CBC-21E8-07C2-601B-55DD624EA56E}"/>
              </a:ext>
            </a:extLst>
          </p:cNvPr>
          <p:cNvSpPr>
            <a:spLocks noGrp="1" noChangeArrowheads="1"/>
          </p:cNvSpPr>
          <p:nvPr>
            <p:ph type="body" idx="1"/>
          </p:nvPr>
        </p:nvSpPr>
        <p:spPr>
          <a:xfrm>
            <a:off x="381000" y="1295400"/>
            <a:ext cx="8305800" cy="5105400"/>
          </a:xfrm>
          <a:noFill/>
        </p:spPr>
        <p:txBody>
          <a:bodyPr lIns="92075" tIns="46038" rIns="92075" bIns="46038"/>
          <a:lstStyle/>
          <a:p>
            <a:pPr eaLnBrk="1" hangingPunct="1">
              <a:lnSpc>
                <a:spcPct val="110000"/>
              </a:lnSpc>
            </a:pPr>
            <a:r>
              <a:rPr lang="en-US" altLang="en-US" sz="2400"/>
              <a:t>Information integration and data warehouse construction</a:t>
            </a:r>
          </a:p>
          <a:p>
            <a:pPr lvl="1" eaLnBrk="1" hangingPunct="1">
              <a:lnSpc>
                <a:spcPct val="110000"/>
              </a:lnSpc>
            </a:pPr>
            <a:r>
              <a:rPr lang="en-US" altLang="en-US"/>
              <a:t>Data cleaning, transformation, integration, and multidimensional data model</a:t>
            </a:r>
          </a:p>
          <a:p>
            <a:pPr eaLnBrk="1" hangingPunct="1">
              <a:lnSpc>
                <a:spcPct val="110000"/>
              </a:lnSpc>
            </a:pPr>
            <a:r>
              <a:rPr lang="en-US" altLang="en-US" sz="2400"/>
              <a:t>Data cube technology</a:t>
            </a:r>
          </a:p>
          <a:p>
            <a:pPr lvl="1" eaLnBrk="1" hangingPunct="1">
              <a:lnSpc>
                <a:spcPct val="110000"/>
              </a:lnSpc>
            </a:pPr>
            <a:r>
              <a:rPr lang="en-US" altLang="en-US"/>
              <a:t>Scalable methods for computing (i.e., materializing) multidimensional aggregates</a:t>
            </a:r>
          </a:p>
          <a:p>
            <a:pPr lvl="1" eaLnBrk="1" hangingPunct="1">
              <a:lnSpc>
                <a:spcPct val="110000"/>
              </a:lnSpc>
            </a:pPr>
            <a:r>
              <a:rPr lang="en-US" altLang="en-US"/>
              <a:t>OLAP (online analytical processing)</a:t>
            </a:r>
          </a:p>
          <a:p>
            <a:pPr eaLnBrk="1" hangingPunct="1">
              <a:lnSpc>
                <a:spcPct val="110000"/>
              </a:lnSpc>
            </a:pPr>
            <a:r>
              <a:rPr lang="en-US" altLang="en-US" sz="2400"/>
              <a:t>Multidimensional concept description: Characterization and discrimination</a:t>
            </a:r>
          </a:p>
          <a:p>
            <a:pPr lvl="1" eaLnBrk="1" hangingPunct="1">
              <a:lnSpc>
                <a:spcPct val="110000"/>
              </a:lnSpc>
            </a:pPr>
            <a:r>
              <a:rPr lang="en-US" altLang="en-US"/>
              <a:t>Generalize, summarize, and contrast data characteristics, e.g., dry vs. wet region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5">
            <a:extLst>
              <a:ext uri="{FF2B5EF4-FFF2-40B4-BE49-F238E27FC236}">
                <a16:creationId xmlns:a16="http://schemas.microsoft.com/office/drawing/2014/main" id="{7DD66364-AC42-DACE-E287-54C615D7AC25}"/>
              </a:ext>
            </a:extLst>
          </p:cNvPr>
          <p:cNvSpPr>
            <a:spLocks noGrp="1"/>
          </p:cNvSpPr>
          <p:nvPr>
            <p:ph type="dt" sz="quarter" idx="4294967295"/>
          </p:nvPr>
        </p:nvSpPr>
        <p:spPr bwMode="auto">
          <a:xfrm>
            <a:off x="152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8BF1B1C-83F8-499F-919D-0DE893C0D6C1}" type="datetime4">
              <a:rPr lang="en-US" altLang="en-US" sz="1200"/>
              <a:pPr eaLnBrk="1" hangingPunct="1"/>
              <a:t>August 8, 2023</a:t>
            </a:fld>
            <a:endParaRPr lang="en-US" altLang="en-US" sz="1200"/>
          </a:p>
        </p:txBody>
      </p:sp>
      <p:sp>
        <p:nvSpPr>
          <p:cNvPr id="16387" name="Footer Placeholder 6">
            <a:extLst>
              <a:ext uri="{FF2B5EF4-FFF2-40B4-BE49-F238E27FC236}">
                <a16:creationId xmlns:a16="http://schemas.microsoft.com/office/drawing/2014/main" id="{BD56B7C6-350A-3BC4-AA04-C9B8F704B294}"/>
              </a:ext>
            </a:extLst>
          </p:cNvPr>
          <p:cNvSpPr>
            <a:spLocks noGrp="1"/>
          </p:cNvSpPr>
          <p:nvPr>
            <p:ph type="ftr" sz="quarter" idx="4294967295"/>
          </p:nvPr>
        </p:nvSpPr>
        <p:spPr bwMode="auto">
          <a:xfrm>
            <a:off x="3124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200"/>
              <a:t>Data Mining: Concepts and Techniques</a:t>
            </a:r>
          </a:p>
        </p:txBody>
      </p:sp>
      <p:sp>
        <p:nvSpPr>
          <p:cNvPr id="16388" name="Slide Number Placeholder 7">
            <a:extLst>
              <a:ext uri="{FF2B5EF4-FFF2-40B4-BE49-F238E27FC236}">
                <a16:creationId xmlns:a16="http://schemas.microsoft.com/office/drawing/2014/main" id="{A1178F90-4118-20D8-E4F7-C4F1F6907B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6269F7D-DA2C-4CCB-B0BF-D079AF8DA715}" type="slidenum">
              <a:rPr lang="en-US" altLang="en-US" sz="1200"/>
              <a:pPr eaLnBrk="1" hangingPunct="1"/>
              <a:t>60</a:t>
            </a:fld>
            <a:endParaRPr lang="en-US" altLang="en-US" sz="1200"/>
          </a:p>
        </p:txBody>
      </p:sp>
      <p:sp>
        <p:nvSpPr>
          <p:cNvPr id="16389" name="Rectangle 2">
            <a:extLst>
              <a:ext uri="{FF2B5EF4-FFF2-40B4-BE49-F238E27FC236}">
                <a16:creationId xmlns:a16="http://schemas.microsoft.com/office/drawing/2014/main" id="{FE29F0D7-20F8-365F-699F-8EB89D327BBD}"/>
              </a:ext>
            </a:extLst>
          </p:cNvPr>
          <p:cNvSpPr>
            <a:spLocks noGrp="1" noChangeArrowheads="1"/>
          </p:cNvSpPr>
          <p:nvPr>
            <p:ph type="title"/>
          </p:nvPr>
        </p:nvSpPr>
        <p:spPr>
          <a:xfrm>
            <a:off x="1638300" y="220265"/>
            <a:ext cx="5867400" cy="685800"/>
          </a:xfrm>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 Symmetric vs. Skewed Data</a:t>
            </a:r>
          </a:p>
        </p:txBody>
      </p:sp>
      <p:sp>
        <p:nvSpPr>
          <p:cNvPr id="16390" name="Rectangle 3">
            <a:extLst>
              <a:ext uri="{FF2B5EF4-FFF2-40B4-BE49-F238E27FC236}">
                <a16:creationId xmlns:a16="http://schemas.microsoft.com/office/drawing/2014/main" id="{3F101993-456B-F028-92C3-EADD4706FF20}"/>
              </a:ext>
            </a:extLst>
          </p:cNvPr>
          <p:cNvSpPr>
            <a:spLocks noGrp="1" noChangeArrowheads="1"/>
          </p:cNvSpPr>
          <p:nvPr>
            <p:ph type="body" sz="half" idx="1"/>
          </p:nvPr>
        </p:nvSpPr>
        <p:spPr>
          <a:xfrm>
            <a:off x="304800" y="1295400"/>
            <a:ext cx="4390490" cy="2133600"/>
          </a:xfrm>
        </p:spPr>
        <p:txBody>
          <a:bodyPr>
            <a:normAutofit/>
          </a:bodyPr>
          <a:lstStyle/>
          <a:p>
            <a:r>
              <a:rPr lang="en-US" altLang="en-US" sz="2400" dirty="0">
                <a:latin typeface="Times New Roman" panose="02020603050405020304" pitchFamily="18" charset="0"/>
                <a:cs typeface="Times New Roman" panose="02020603050405020304" pitchFamily="18" charset="0"/>
              </a:rPr>
              <a:t>Even if two measures mean and standard deviations are same for the distributions, still the shape of two curves may differ.</a:t>
            </a:r>
          </a:p>
        </p:txBody>
      </p:sp>
      <p:pic>
        <p:nvPicPr>
          <p:cNvPr id="16391" name="Picture 6" descr="rightskewed">
            <a:extLst>
              <a:ext uri="{FF2B5EF4-FFF2-40B4-BE49-F238E27FC236}">
                <a16:creationId xmlns:a16="http://schemas.microsoft.com/office/drawing/2014/main" id="{DE3EA099-37C4-C40E-4453-989311946715}"/>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343400" y="3226595"/>
            <a:ext cx="4317715" cy="3640930"/>
          </a:xfrm>
          <a:noFill/>
        </p:spPr>
      </p:pic>
      <p:pic>
        <p:nvPicPr>
          <p:cNvPr id="16392" name="Picture 8" descr="leftskewed">
            <a:extLst>
              <a:ext uri="{FF2B5EF4-FFF2-40B4-BE49-F238E27FC236}">
                <a16:creationId xmlns:a16="http://schemas.microsoft.com/office/drawing/2014/main" id="{915EBEDD-A631-866D-BD46-E6A41DD6A455}"/>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0" y="3086100"/>
            <a:ext cx="4876800" cy="3771900"/>
          </a:xfrm>
          <a:noFill/>
        </p:spPr>
      </p:pic>
      <p:pic>
        <p:nvPicPr>
          <p:cNvPr id="16393" name="Picture 10" descr="ha02skew1">
            <a:extLst>
              <a:ext uri="{FF2B5EF4-FFF2-40B4-BE49-F238E27FC236}">
                <a16:creationId xmlns:a16="http://schemas.microsoft.com/office/drawing/2014/main" id="{6031CBB3-F66F-84DA-8E57-694D27FB2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305" y="1020365"/>
            <a:ext cx="3583969"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Rectangle 11">
            <a:extLst>
              <a:ext uri="{FF2B5EF4-FFF2-40B4-BE49-F238E27FC236}">
                <a16:creationId xmlns:a16="http://schemas.microsoft.com/office/drawing/2014/main" id="{FBA04A7D-A39E-101E-395E-8F65409D3F74}"/>
              </a:ext>
            </a:extLst>
          </p:cNvPr>
          <p:cNvSpPr>
            <a:spLocks noChangeArrowheads="1"/>
          </p:cNvSpPr>
          <p:nvPr/>
        </p:nvSpPr>
        <p:spPr bwMode="auto">
          <a:xfrm>
            <a:off x="2362200" y="51816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20000"/>
              </a:lnSpc>
              <a:spcBef>
                <a:spcPct val="20000"/>
              </a:spcBef>
              <a:buClr>
                <a:schemeClr val="folHlink"/>
              </a:buClr>
              <a:buSzPct val="60000"/>
              <a:buFont typeface="Wingdings" panose="05000000000000000000" pitchFamily="2" charset="2"/>
              <a:buNone/>
            </a:pPr>
            <a:r>
              <a:rPr lang="en-US" altLang="en-US" sz="1600">
                <a:solidFill>
                  <a:schemeClr val="tx2"/>
                </a:solidFill>
              </a:rPr>
              <a:t>positively skewed</a:t>
            </a:r>
          </a:p>
        </p:txBody>
      </p:sp>
      <p:sp>
        <p:nvSpPr>
          <p:cNvPr id="16395" name="Rectangle 12">
            <a:extLst>
              <a:ext uri="{FF2B5EF4-FFF2-40B4-BE49-F238E27FC236}">
                <a16:creationId xmlns:a16="http://schemas.microsoft.com/office/drawing/2014/main" id="{3C3A23BE-6399-CD31-EF99-A10792D86A8E}"/>
              </a:ext>
            </a:extLst>
          </p:cNvPr>
          <p:cNvSpPr>
            <a:spLocks noChangeArrowheads="1"/>
          </p:cNvSpPr>
          <p:nvPr/>
        </p:nvSpPr>
        <p:spPr bwMode="auto">
          <a:xfrm>
            <a:off x="5257800" y="51816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20000"/>
              </a:lnSpc>
              <a:spcBef>
                <a:spcPct val="20000"/>
              </a:spcBef>
              <a:buClr>
                <a:schemeClr val="folHlink"/>
              </a:buClr>
              <a:buSzPct val="60000"/>
              <a:buFont typeface="Wingdings" panose="05000000000000000000" pitchFamily="2" charset="2"/>
              <a:buNone/>
            </a:pPr>
            <a:r>
              <a:rPr lang="en-US" altLang="en-US" sz="1600">
                <a:solidFill>
                  <a:schemeClr val="tx2"/>
                </a:solidFill>
              </a:rPr>
              <a:t>negatively skewed</a:t>
            </a:r>
          </a:p>
        </p:txBody>
      </p:sp>
      <p:sp>
        <p:nvSpPr>
          <p:cNvPr id="16396" name="Rectangle 13">
            <a:extLst>
              <a:ext uri="{FF2B5EF4-FFF2-40B4-BE49-F238E27FC236}">
                <a16:creationId xmlns:a16="http://schemas.microsoft.com/office/drawing/2014/main" id="{ECB11CDC-5AA3-D09A-AEF8-FF16B1088582}"/>
              </a:ext>
            </a:extLst>
          </p:cNvPr>
          <p:cNvSpPr>
            <a:spLocks noChangeArrowheads="1"/>
          </p:cNvSpPr>
          <p:nvPr/>
        </p:nvSpPr>
        <p:spPr bwMode="auto">
          <a:xfrm>
            <a:off x="5791200" y="14478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20000"/>
              </a:lnSpc>
              <a:spcBef>
                <a:spcPct val="20000"/>
              </a:spcBef>
              <a:buClr>
                <a:schemeClr val="folHlink"/>
              </a:buClr>
              <a:buSzPct val="60000"/>
              <a:buFont typeface="Wingdings" panose="05000000000000000000" pitchFamily="2" charset="2"/>
              <a:buNone/>
            </a:pPr>
            <a:r>
              <a:rPr lang="en-US" altLang="en-US" sz="1600">
                <a:solidFill>
                  <a:schemeClr val="tx2"/>
                </a:solidFill>
              </a:rPr>
              <a:t>symmetric</a:t>
            </a:r>
          </a:p>
        </p:txBody>
      </p:sp>
    </p:spTree>
    <p:extLst>
      <p:ext uri="{BB962C8B-B14F-4D97-AF65-F5344CB8AC3E}">
        <p14:creationId xmlns:p14="http://schemas.microsoft.com/office/powerpoint/2010/main" val="3115831210"/>
      </p:ext>
    </p:extLst>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6690F9B9-F9F3-28FF-FD55-5BEB0F51FE73}"/>
              </a:ext>
            </a:extLst>
          </p:cNvPr>
          <p:cNvSpPr>
            <a:spLocks noGrp="1" noChangeArrowheads="1"/>
          </p:cNvSpPr>
          <p:nvPr>
            <p:ph type="title"/>
          </p:nvPr>
        </p:nvSpPr>
        <p:spPr>
          <a:xfrm>
            <a:off x="628650" y="365127"/>
            <a:ext cx="7886700" cy="1042434"/>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Determining the Distribution of Data</a:t>
            </a:r>
          </a:p>
        </p:txBody>
      </p:sp>
      <p:sp>
        <p:nvSpPr>
          <p:cNvPr id="272387" name="Rectangle 3">
            <a:extLst>
              <a:ext uri="{FF2B5EF4-FFF2-40B4-BE49-F238E27FC236}">
                <a16:creationId xmlns:a16="http://schemas.microsoft.com/office/drawing/2014/main" id="{C8011318-2982-3091-A49F-D6C240ECDCE4}"/>
              </a:ext>
            </a:extLst>
          </p:cNvPr>
          <p:cNvSpPr>
            <a:spLocks noGrp="1" noChangeArrowheads="1"/>
          </p:cNvSpPr>
          <p:nvPr>
            <p:ph type="body" idx="1"/>
          </p:nvPr>
        </p:nvSpPr>
        <p:spPr>
          <a:xfrm>
            <a:off x="628650" y="1593292"/>
            <a:ext cx="7886700" cy="4739562"/>
          </a:xfrm>
        </p:spPr>
        <p:txBody>
          <a:bodyPr>
            <a:normAutofit lnSpcReduction="10000"/>
          </a:bodyPr>
          <a:lstStyle/>
          <a:p>
            <a:r>
              <a:rPr lang="en-US" altLang="en-US" sz="2400" dirty="0">
                <a:latin typeface="Times New Roman" panose="02020603050405020304" pitchFamily="18" charset="0"/>
                <a:cs typeface="Times New Roman" panose="02020603050405020304" pitchFamily="18" charset="0"/>
              </a:rPr>
              <a:t>Simplest way is to plot the histogram of data</a:t>
            </a:r>
          </a:p>
          <a:p>
            <a:pPr lvl="1"/>
            <a:r>
              <a:rPr lang="en-US" altLang="en-US" sz="2000" dirty="0">
                <a:latin typeface="Times New Roman" panose="02020603050405020304" pitchFamily="18" charset="0"/>
                <a:cs typeface="Times New Roman" panose="02020603050405020304" pitchFamily="18" charset="0"/>
              </a:rPr>
              <a:t>Requires dividing the range into a number of sub-ranges called cells or buckets.</a:t>
            </a:r>
          </a:p>
          <a:p>
            <a:r>
              <a:rPr lang="en-US" altLang="en-US" sz="2400" dirty="0">
                <a:latin typeface="Times New Roman" panose="02020603050405020304" pitchFamily="18" charset="0"/>
                <a:cs typeface="Times New Roman" panose="02020603050405020304" pitchFamily="18" charset="0"/>
              </a:rPr>
              <a:t>The count of observations that fall into each cell are determined.</a:t>
            </a:r>
          </a:p>
          <a:p>
            <a:r>
              <a:rPr lang="en-US" altLang="en-US" sz="2400" dirty="0">
                <a:latin typeface="Times New Roman" panose="02020603050405020304" pitchFamily="18" charset="0"/>
                <a:cs typeface="Times New Roman" panose="02020603050405020304" pitchFamily="18" charset="0"/>
              </a:rPr>
              <a:t>The counts are normalized to frequencies by dividing by the total number of observations. The cell frequencies are plotted as a column chart</a:t>
            </a:r>
          </a:p>
          <a:p>
            <a:r>
              <a:rPr lang="en-US" altLang="en-US" sz="2400" dirty="0">
                <a:latin typeface="Times New Roman" panose="02020603050405020304" pitchFamily="18" charset="0"/>
                <a:cs typeface="Times New Roman" panose="02020603050405020304" pitchFamily="18" charset="0"/>
              </a:rPr>
              <a:t>Key problem in determining the cell size.</a:t>
            </a:r>
          </a:p>
          <a:p>
            <a:pPr lvl="1"/>
            <a:r>
              <a:rPr lang="en-US" altLang="en-US" sz="2000" dirty="0">
                <a:latin typeface="Times New Roman" panose="02020603050405020304" pitchFamily="18" charset="0"/>
                <a:cs typeface="Times New Roman" panose="02020603050405020304" pitchFamily="18" charset="0"/>
              </a:rPr>
              <a:t>Small cells leads to very few observations per cell and a large variations in the number of observations.</a:t>
            </a:r>
          </a:p>
          <a:p>
            <a:pPr lvl="1"/>
            <a:r>
              <a:rPr lang="en-US" altLang="en-US" sz="2000" dirty="0">
                <a:latin typeface="Times New Roman" panose="02020603050405020304" pitchFamily="18" charset="0"/>
                <a:cs typeface="Times New Roman" panose="02020603050405020304" pitchFamily="18" charset="0"/>
              </a:rPr>
              <a:t>Large cells results into less variations, but the details of observations is completely lost.</a:t>
            </a:r>
          </a:p>
          <a:p>
            <a:pPr lvl="1"/>
            <a:r>
              <a:rPr lang="en-US" altLang="en-US" sz="2000" dirty="0">
                <a:latin typeface="Times New Roman" panose="02020603050405020304" pitchFamily="18" charset="0"/>
                <a:cs typeface="Times New Roman" panose="02020603050405020304" pitchFamily="18" charset="0"/>
              </a:rPr>
              <a:t>Guideline: if a cell has fewer than five observations, the cell size should be increased or variable cell histogram should be used.</a:t>
            </a:r>
          </a:p>
          <a:p>
            <a:pPr lvl="1"/>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a:extLst>
              <a:ext uri="{FF2B5EF4-FFF2-40B4-BE49-F238E27FC236}">
                <a16:creationId xmlns:a16="http://schemas.microsoft.com/office/drawing/2014/main" id="{94227C9A-9999-A999-D6E3-AA3C4B7CFD7F}"/>
              </a:ext>
            </a:extLst>
          </p:cNvPr>
          <p:cNvSpPr>
            <a:spLocks noGrp="1" noChangeArrowheads="1"/>
          </p:cNvSpPr>
          <p:nvPr>
            <p:ph type="title"/>
          </p:nvPr>
        </p:nvSpPr>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Measures of Skewness</a:t>
            </a:r>
          </a:p>
        </p:txBody>
      </p:sp>
      <p:sp>
        <p:nvSpPr>
          <p:cNvPr id="270339" name="Rectangle 3">
            <a:extLst>
              <a:ext uri="{FF2B5EF4-FFF2-40B4-BE49-F238E27FC236}">
                <a16:creationId xmlns:a16="http://schemas.microsoft.com/office/drawing/2014/main" id="{7397E784-2C4E-038D-383D-76FB4D6EADF3}"/>
              </a:ext>
            </a:extLst>
          </p:cNvPr>
          <p:cNvSpPr>
            <a:spLocks noGrp="1" noChangeArrowheads="1"/>
          </p:cNvSpPr>
          <p:nvPr>
            <p:ph type="body" idx="1"/>
          </p:nvPr>
        </p:nvSpPr>
        <p:spPr/>
        <p:txBody>
          <a:bodyPr>
            <a:normAutofit/>
          </a:bodyPr>
          <a:lstStyle/>
          <a:p>
            <a:r>
              <a:rPr lang="en-US" altLang="en-US" sz="3200" dirty="0">
                <a:latin typeface="Times New Roman" panose="02020603050405020304" pitchFamily="18" charset="0"/>
                <a:cs typeface="Times New Roman" panose="02020603050405020304" pitchFamily="18" charset="0"/>
              </a:rPr>
              <a:t>Pearson’s Coefficient of skewness</a:t>
            </a:r>
          </a:p>
          <a:p>
            <a:pPr lvl="1"/>
            <a:r>
              <a:rPr lang="en-US" altLang="en-US" sz="2800" dirty="0">
                <a:latin typeface="Times New Roman" panose="02020603050405020304" pitchFamily="18" charset="0"/>
                <a:cs typeface="Times New Roman" panose="02020603050405020304" pitchFamily="18" charset="0"/>
              </a:rPr>
              <a:t>(Mean-mode)/SD</a:t>
            </a:r>
          </a:p>
          <a:p>
            <a:pPr lvl="1"/>
            <a:endParaRPr lang="en-US" altLang="en-US" sz="2800" dirty="0">
              <a:latin typeface="Times New Roman" panose="02020603050405020304" pitchFamily="18" charset="0"/>
              <a:cs typeface="Times New Roman" panose="02020603050405020304" pitchFamily="18" charset="0"/>
            </a:endParaRPr>
          </a:p>
          <a:p>
            <a:r>
              <a:rPr lang="en-US" altLang="en-US" sz="3200" dirty="0">
                <a:latin typeface="Times New Roman" panose="02020603050405020304" pitchFamily="18" charset="0"/>
                <a:cs typeface="Times New Roman" panose="02020603050405020304" pitchFamily="18" charset="0"/>
              </a:rPr>
              <a:t>Quartile coefficient of skewness</a:t>
            </a:r>
          </a:p>
          <a:p>
            <a:pPr lvl="1"/>
            <a:r>
              <a:rPr lang="en-US" altLang="en-US" sz="2800" dirty="0">
                <a:latin typeface="Times New Roman" panose="02020603050405020304" pitchFamily="18" charset="0"/>
                <a:cs typeface="Times New Roman" panose="02020603050405020304" pitchFamily="18" charset="0"/>
              </a:rPr>
              <a:t>((Q3-Q2)-(Q2-Q1))/(Q3-Q1)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a:extLst>
              <a:ext uri="{FF2B5EF4-FFF2-40B4-BE49-F238E27FC236}">
                <a16:creationId xmlns:a16="http://schemas.microsoft.com/office/drawing/2014/main" id="{0594B321-C2B8-9D33-D199-3C72FFA0FA37}"/>
              </a:ext>
            </a:extLst>
          </p:cNvPr>
          <p:cNvSpPr>
            <a:spLocks noGrp="1" noChangeArrowheads="1"/>
          </p:cNvSpPr>
          <p:nvPr>
            <p:ph type="title"/>
          </p:nvPr>
        </p:nvSpPr>
        <p:spPr>
          <a:xfrm>
            <a:off x="628650" y="365127"/>
            <a:ext cx="7886700" cy="919144"/>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Selecting Index of Dispersion</a:t>
            </a:r>
          </a:p>
        </p:txBody>
      </p:sp>
      <p:sp>
        <p:nvSpPr>
          <p:cNvPr id="271363" name="Rectangle 3">
            <a:extLst>
              <a:ext uri="{FF2B5EF4-FFF2-40B4-BE49-F238E27FC236}">
                <a16:creationId xmlns:a16="http://schemas.microsoft.com/office/drawing/2014/main" id="{14945086-551A-FE0D-AD5E-F856419DAA12}"/>
              </a:ext>
            </a:extLst>
          </p:cNvPr>
          <p:cNvSpPr>
            <a:spLocks noGrp="1" noChangeArrowheads="1"/>
          </p:cNvSpPr>
          <p:nvPr>
            <p:ph type="body" idx="1"/>
          </p:nvPr>
        </p:nvSpPr>
        <p:spPr/>
        <p:txBody>
          <a:bodyPr/>
          <a:lstStyle/>
          <a:p>
            <a:r>
              <a:rPr lang="en-US" altLang="en-US" sz="2800" dirty="0">
                <a:latin typeface="Times New Roman" panose="02020603050405020304" pitchFamily="18" charset="0"/>
                <a:cs typeface="Times New Roman" panose="02020603050405020304" pitchFamily="18" charset="0"/>
              </a:rPr>
              <a:t>If the variable is bounded, use “range”.</a:t>
            </a:r>
          </a:p>
          <a:p>
            <a:r>
              <a:rPr lang="en-US" altLang="en-US" sz="2800" dirty="0">
                <a:latin typeface="Times New Roman" panose="02020603050405020304" pitchFamily="18" charset="0"/>
                <a:cs typeface="Times New Roman" panose="02020603050405020304" pitchFamily="18" charset="0"/>
              </a:rPr>
              <a:t>If there are no natural bounds, and the distribution is symmetric use either SD, variance or  CV.</a:t>
            </a:r>
          </a:p>
          <a:p>
            <a:r>
              <a:rPr lang="en-US" altLang="en-US" sz="2800" dirty="0">
                <a:latin typeface="Times New Roman" panose="02020603050405020304" pitchFamily="18" charset="0"/>
                <a:cs typeface="Times New Roman" panose="02020603050405020304" pitchFamily="18" charset="0"/>
              </a:rPr>
              <a:t>If the distribution is non-symmetric, percentiles are best choices.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B298CEF4-83E2-0747-411D-F53675C4464D}"/>
              </a:ext>
            </a:extLst>
          </p:cNvPr>
          <p:cNvSpPr>
            <a:spLocks noGrp="1" noChangeArrowheads="1"/>
          </p:cNvSpPr>
          <p:nvPr>
            <p:ph type="title"/>
          </p:nvPr>
        </p:nvSpPr>
        <p:spPr>
          <a:xfrm>
            <a:off x="685800" y="400050"/>
            <a:ext cx="7772400" cy="844550"/>
          </a:xfrm>
        </p:spPr>
        <p:txBody>
          <a:bodyPr>
            <a:noAutofit/>
          </a:bodyPr>
          <a:lstStyle/>
          <a:p>
            <a:pPr algn="ctr"/>
            <a:r>
              <a:rPr lang="en-US" altLang="en-US" sz="3600" b="1" dirty="0">
                <a:latin typeface="Times New Roman" panose="02020603050405020304" pitchFamily="18" charset="0"/>
                <a:cs typeface="Times New Roman" panose="02020603050405020304" pitchFamily="18" charset="0"/>
              </a:rPr>
              <a:t>Box Plot</a:t>
            </a:r>
            <a:br>
              <a:rPr lang="en-US" altLang="en-US" sz="3600" b="1" dirty="0">
                <a:latin typeface="Times New Roman" panose="02020603050405020304" pitchFamily="18" charset="0"/>
                <a:cs typeface="Times New Roman" panose="02020603050405020304" pitchFamily="18" charset="0"/>
              </a:rPr>
            </a:br>
            <a:r>
              <a:rPr lang="en-US" altLang="en-US" sz="3600" b="1" dirty="0">
                <a:latin typeface="Times New Roman" panose="02020603050405020304" pitchFamily="18" charset="0"/>
                <a:cs typeface="Times New Roman" panose="02020603050405020304" pitchFamily="18" charset="0"/>
              </a:rPr>
              <a:t> or The 5 Number Summary</a:t>
            </a:r>
          </a:p>
        </p:txBody>
      </p:sp>
      <p:sp>
        <p:nvSpPr>
          <p:cNvPr id="313347" name="Rectangle 3">
            <a:extLst>
              <a:ext uri="{FF2B5EF4-FFF2-40B4-BE49-F238E27FC236}">
                <a16:creationId xmlns:a16="http://schemas.microsoft.com/office/drawing/2014/main" id="{6BF30B3C-08CB-3AD0-31FB-27446C661ECF}"/>
              </a:ext>
            </a:extLst>
          </p:cNvPr>
          <p:cNvSpPr>
            <a:spLocks noGrp="1" noChangeArrowheads="1"/>
          </p:cNvSpPr>
          <p:nvPr>
            <p:ph type="body" idx="1"/>
          </p:nvPr>
        </p:nvSpPr>
        <p:spPr>
          <a:xfrm>
            <a:off x="293688" y="1715784"/>
            <a:ext cx="8561387" cy="4742166"/>
          </a:xfrm>
        </p:spPr>
        <p:txBody>
          <a:bodyPr/>
          <a:lstStyle/>
          <a:p>
            <a:r>
              <a:rPr lang="en-US" altLang="en-US" sz="2800" dirty="0">
                <a:latin typeface="Times New Roman" panose="02020603050405020304" pitchFamily="18" charset="0"/>
                <a:cs typeface="Times New Roman" panose="02020603050405020304" pitchFamily="18" charset="0"/>
              </a:rPr>
              <a:t>A </a:t>
            </a:r>
            <a:r>
              <a:rPr lang="en-US" altLang="en-US" sz="2800" b="1" dirty="0">
                <a:latin typeface="Times New Roman" panose="02020603050405020304" pitchFamily="18" charset="0"/>
                <a:cs typeface="Times New Roman" panose="02020603050405020304" pitchFamily="18" charset="0"/>
              </a:rPr>
              <a:t>box plot</a:t>
            </a:r>
            <a:r>
              <a:rPr lang="en-US" altLang="en-US" sz="2800" dirty="0">
                <a:latin typeface="Times New Roman" panose="02020603050405020304" pitchFamily="18" charset="0"/>
                <a:cs typeface="Times New Roman" panose="02020603050405020304" pitchFamily="18" charset="0"/>
              </a:rPr>
              <a:t> or </a:t>
            </a:r>
            <a:r>
              <a:rPr lang="en-US" altLang="en-US" sz="2800" b="1" dirty="0">
                <a:latin typeface="Times New Roman" panose="02020603050405020304" pitchFamily="18" charset="0"/>
                <a:cs typeface="Times New Roman" panose="02020603050405020304" pitchFamily="18" charset="0"/>
              </a:rPr>
              <a:t>boxplot</a:t>
            </a:r>
            <a:r>
              <a:rPr lang="en-US" altLang="en-US" sz="2800" dirty="0">
                <a:latin typeface="Times New Roman" panose="02020603050405020304" pitchFamily="18" charset="0"/>
                <a:cs typeface="Times New Roman" panose="02020603050405020304" pitchFamily="18" charset="0"/>
              </a:rPr>
              <a:t> (also known as a </a:t>
            </a:r>
            <a:r>
              <a:rPr lang="en-US" altLang="en-US" sz="2800" b="1" dirty="0">
                <a:latin typeface="Times New Roman" panose="02020603050405020304" pitchFamily="18" charset="0"/>
                <a:cs typeface="Times New Roman" panose="02020603050405020304" pitchFamily="18" charset="0"/>
              </a:rPr>
              <a:t>box-and-whisker diagram</a:t>
            </a:r>
            <a:r>
              <a:rPr lang="en-US" altLang="en-US" sz="2800" dirty="0">
                <a:latin typeface="Times New Roman" panose="02020603050405020304" pitchFamily="18" charset="0"/>
                <a:cs typeface="Times New Roman" panose="02020603050405020304" pitchFamily="18" charset="0"/>
              </a:rPr>
              <a:t> or </a:t>
            </a:r>
            <a:r>
              <a:rPr lang="en-US" altLang="en-US" sz="2800" b="1" dirty="0">
                <a:latin typeface="Times New Roman" panose="02020603050405020304" pitchFamily="18" charset="0"/>
                <a:cs typeface="Times New Roman" panose="02020603050405020304" pitchFamily="18" charset="0"/>
              </a:rPr>
              <a:t>plot</a:t>
            </a:r>
            <a:r>
              <a:rPr lang="en-US" altLang="en-US" sz="2800" dirty="0">
                <a:latin typeface="Times New Roman" panose="02020603050405020304" pitchFamily="18" charset="0"/>
                <a:cs typeface="Times New Roman" panose="02020603050405020304" pitchFamily="18" charset="0"/>
              </a:rPr>
              <a:t>) is a convenient way of graphically depicting groups of numerical data through their </a:t>
            </a:r>
            <a:r>
              <a:rPr lang="en-US" altLang="en-US" sz="2800" dirty="0">
                <a:latin typeface="Times New Roman" panose="02020603050405020304" pitchFamily="18" charset="0"/>
                <a:cs typeface="Times New Roman" panose="02020603050405020304" pitchFamily="18" charset="0"/>
                <a:hlinkClick r:id="rId2" tooltip="Five-number summary"/>
              </a:rPr>
              <a:t>five-number summaries</a:t>
            </a:r>
            <a:r>
              <a:rPr lang="en-US" altLang="en-US" sz="2800" dirty="0">
                <a:latin typeface="Times New Roman" panose="02020603050405020304" pitchFamily="18" charset="0"/>
                <a:cs typeface="Times New Roman" panose="02020603050405020304" pitchFamily="18" charset="0"/>
              </a:rPr>
              <a:t>: </a:t>
            </a:r>
          </a:p>
          <a:p>
            <a:pPr lvl="1"/>
            <a:r>
              <a:rPr lang="en-US" altLang="en-US" dirty="0">
                <a:latin typeface="Times New Roman" panose="02020603050405020304" pitchFamily="18" charset="0"/>
                <a:cs typeface="Times New Roman" panose="02020603050405020304" pitchFamily="18" charset="0"/>
              </a:rPr>
              <a:t>the smallest observation (</a:t>
            </a:r>
            <a:r>
              <a:rPr lang="en-US" altLang="en-US" dirty="0">
                <a:latin typeface="Times New Roman" panose="02020603050405020304" pitchFamily="18" charset="0"/>
                <a:cs typeface="Times New Roman" panose="02020603050405020304" pitchFamily="18" charset="0"/>
                <a:hlinkClick r:id="rId3" tooltip="Sample minimum"/>
              </a:rPr>
              <a:t>sample minimum</a:t>
            </a:r>
            <a:r>
              <a:rPr lang="en-US" altLang="en-US" dirty="0">
                <a:latin typeface="Times New Roman" panose="02020603050405020304" pitchFamily="18" charset="0"/>
                <a:cs typeface="Times New Roman" panose="02020603050405020304" pitchFamily="18" charset="0"/>
              </a:rPr>
              <a:t>), </a:t>
            </a:r>
          </a:p>
          <a:p>
            <a:pPr lvl="1"/>
            <a:r>
              <a:rPr lang="en-US" altLang="en-US" dirty="0">
                <a:latin typeface="Times New Roman" panose="02020603050405020304" pitchFamily="18" charset="0"/>
                <a:cs typeface="Times New Roman" panose="02020603050405020304" pitchFamily="18" charset="0"/>
              </a:rPr>
              <a:t>lower </a:t>
            </a:r>
            <a:r>
              <a:rPr lang="en-US" altLang="en-US" dirty="0">
                <a:latin typeface="Times New Roman" panose="02020603050405020304" pitchFamily="18" charset="0"/>
                <a:cs typeface="Times New Roman" panose="02020603050405020304" pitchFamily="18" charset="0"/>
                <a:hlinkClick r:id="rId4" tooltip="Quartile"/>
              </a:rPr>
              <a:t>quartile</a:t>
            </a:r>
            <a:r>
              <a:rPr lang="en-US" altLang="en-US" dirty="0">
                <a:latin typeface="Times New Roman" panose="02020603050405020304" pitchFamily="18" charset="0"/>
                <a:cs typeface="Times New Roman" panose="02020603050405020304" pitchFamily="18" charset="0"/>
              </a:rPr>
              <a:t> (Q1), </a:t>
            </a:r>
          </a:p>
          <a:p>
            <a:pPr lvl="1"/>
            <a:r>
              <a:rPr lang="en-US" altLang="en-US" dirty="0">
                <a:latin typeface="Times New Roman" panose="02020603050405020304" pitchFamily="18" charset="0"/>
                <a:cs typeface="Times New Roman" panose="02020603050405020304" pitchFamily="18" charset="0"/>
                <a:hlinkClick r:id="rId5" tooltip="Median"/>
              </a:rPr>
              <a:t>median</a:t>
            </a:r>
            <a:r>
              <a:rPr lang="en-US" altLang="en-US" dirty="0">
                <a:latin typeface="Times New Roman" panose="02020603050405020304" pitchFamily="18" charset="0"/>
                <a:cs typeface="Times New Roman" panose="02020603050405020304" pitchFamily="18" charset="0"/>
              </a:rPr>
              <a:t> (Q2), </a:t>
            </a:r>
          </a:p>
          <a:p>
            <a:pPr lvl="1"/>
            <a:r>
              <a:rPr lang="en-US" altLang="en-US" dirty="0">
                <a:latin typeface="Times New Roman" panose="02020603050405020304" pitchFamily="18" charset="0"/>
                <a:cs typeface="Times New Roman" panose="02020603050405020304" pitchFamily="18" charset="0"/>
              </a:rPr>
              <a:t>upper </a:t>
            </a:r>
            <a:r>
              <a:rPr lang="en-US" altLang="en-US" dirty="0">
                <a:latin typeface="Times New Roman" panose="02020603050405020304" pitchFamily="18" charset="0"/>
                <a:cs typeface="Times New Roman" panose="02020603050405020304" pitchFamily="18" charset="0"/>
                <a:hlinkClick r:id="rId4" tooltip="Quartile"/>
              </a:rPr>
              <a:t>quartile</a:t>
            </a:r>
            <a:r>
              <a:rPr lang="en-US" altLang="en-US" dirty="0">
                <a:latin typeface="Times New Roman" panose="02020603050405020304" pitchFamily="18" charset="0"/>
                <a:cs typeface="Times New Roman" panose="02020603050405020304" pitchFamily="18" charset="0"/>
              </a:rPr>
              <a:t> (Q3), and </a:t>
            </a:r>
          </a:p>
          <a:p>
            <a:pPr lvl="1"/>
            <a:r>
              <a:rPr lang="en-US" altLang="en-US" dirty="0">
                <a:latin typeface="Times New Roman" panose="02020603050405020304" pitchFamily="18" charset="0"/>
                <a:cs typeface="Times New Roman" panose="02020603050405020304" pitchFamily="18" charset="0"/>
              </a:rPr>
              <a:t>largest observation (</a:t>
            </a:r>
            <a:r>
              <a:rPr lang="en-US" altLang="en-US" dirty="0">
                <a:latin typeface="Times New Roman" panose="02020603050405020304" pitchFamily="18" charset="0"/>
                <a:cs typeface="Times New Roman" panose="02020603050405020304" pitchFamily="18" charset="0"/>
                <a:hlinkClick r:id="rId6" tooltip="Sample maximum"/>
              </a:rPr>
              <a:t>sample maximum</a:t>
            </a:r>
            <a:r>
              <a:rPr lang="en-US" altLang="en-US" dirty="0">
                <a:latin typeface="Times New Roman" panose="02020603050405020304" pitchFamily="18" charset="0"/>
                <a:cs typeface="Times New Roman" panose="02020603050405020304" pitchFamily="18" charset="0"/>
              </a:rPr>
              <a:t>). </a:t>
            </a:r>
          </a:p>
          <a:p>
            <a:pPr lvl="1"/>
            <a:r>
              <a:rPr lang="en-US" altLang="en-US" dirty="0">
                <a:latin typeface="Times New Roman" panose="02020603050405020304" pitchFamily="18" charset="0"/>
                <a:cs typeface="Times New Roman" panose="02020603050405020304" pitchFamily="18" charset="0"/>
              </a:rPr>
              <a:t>A boxplot may also indicate which observations, if any, might be considered </a:t>
            </a:r>
            <a:r>
              <a:rPr lang="en-US" altLang="en-US" dirty="0">
                <a:latin typeface="Times New Roman" panose="02020603050405020304" pitchFamily="18" charset="0"/>
                <a:cs typeface="Times New Roman" panose="02020603050405020304" pitchFamily="18" charset="0"/>
                <a:hlinkClick r:id="rId7" tooltip="Outlier"/>
              </a:rPr>
              <a:t>outliers</a:t>
            </a:r>
            <a:r>
              <a:rPr lang="en-US" altLang="en-US" dirty="0">
                <a:latin typeface="Times New Roman" panose="02020603050405020304" pitchFamily="18" charset="0"/>
                <a:cs typeface="Times New Roman" panose="02020603050405020304" pitchFamily="18" charset="0"/>
              </a:rPr>
              <a:t>. </a:t>
            </a:r>
          </a:p>
          <a:p>
            <a:pPr lvl="2"/>
            <a:r>
              <a:rPr lang="en-US" altLang="en-US" dirty="0">
                <a:latin typeface="Times New Roman" panose="02020603050405020304" pitchFamily="18" charset="0"/>
                <a:cs typeface="Times New Roman" panose="02020603050405020304" pitchFamily="18" charset="0"/>
              </a:rPr>
              <a:t>usually, a value higher/lower than 1.5 x IQR</a:t>
            </a:r>
          </a:p>
          <a:p>
            <a:endParaRPr lang="en-US" altLang="en-US" sz="28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 calcmode="lin" valueType="num">
                                      <p:cBhvr additive="base">
                                        <p:cTn id="7" dur="500" fill="hold"/>
                                        <p:tgtEl>
                                          <p:spTgt spid="3133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33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3347">
                                            <p:txEl>
                                              <p:pRg st="1" end="1"/>
                                            </p:txEl>
                                          </p:spTgt>
                                        </p:tgtEl>
                                        <p:attrNameLst>
                                          <p:attrName>style.visibility</p:attrName>
                                        </p:attrNameLst>
                                      </p:cBhvr>
                                      <p:to>
                                        <p:strVal val="visible"/>
                                      </p:to>
                                    </p:set>
                                    <p:anim calcmode="lin" valueType="num">
                                      <p:cBhvr additive="base">
                                        <p:cTn id="13" dur="500" fill="hold"/>
                                        <p:tgtEl>
                                          <p:spTgt spid="3133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33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3347">
                                            <p:txEl>
                                              <p:pRg st="2" end="2"/>
                                            </p:txEl>
                                          </p:spTgt>
                                        </p:tgtEl>
                                        <p:attrNameLst>
                                          <p:attrName>style.visibility</p:attrName>
                                        </p:attrNameLst>
                                      </p:cBhvr>
                                      <p:to>
                                        <p:strVal val="visible"/>
                                      </p:to>
                                    </p:set>
                                    <p:anim calcmode="lin" valueType="num">
                                      <p:cBhvr additive="base">
                                        <p:cTn id="19" dur="500" fill="hold"/>
                                        <p:tgtEl>
                                          <p:spTgt spid="3133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33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3347">
                                            <p:txEl>
                                              <p:pRg st="3" end="3"/>
                                            </p:txEl>
                                          </p:spTgt>
                                        </p:tgtEl>
                                        <p:attrNameLst>
                                          <p:attrName>style.visibility</p:attrName>
                                        </p:attrNameLst>
                                      </p:cBhvr>
                                      <p:to>
                                        <p:strVal val="visible"/>
                                      </p:to>
                                    </p:set>
                                    <p:anim calcmode="lin" valueType="num">
                                      <p:cBhvr additive="base">
                                        <p:cTn id="25" dur="500" fill="hold"/>
                                        <p:tgtEl>
                                          <p:spTgt spid="3133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33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3347">
                                            <p:txEl>
                                              <p:pRg st="4" end="4"/>
                                            </p:txEl>
                                          </p:spTgt>
                                        </p:tgtEl>
                                        <p:attrNameLst>
                                          <p:attrName>style.visibility</p:attrName>
                                        </p:attrNameLst>
                                      </p:cBhvr>
                                      <p:to>
                                        <p:strVal val="visible"/>
                                      </p:to>
                                    </p:set>
                                    <p:anim calcmode="lin" valueType="num">
                                      <p:cBhvr additive="base">
                                        <p:cTn id="31" dur="500" fill="hold"/>
                                        <p:tgtEl>
                                          <p:spTgt spid="3133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33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3347">
                                            <p:txEl>
                                              <p:pRg st="5" end="5"/>
                                            </p:txEl>
                                          </p:spTgt>
                                        </p:tgtEl>
                                        <p:attrNameLst>
                                          <p:attrName>style.visibility</p:attrName>
                                        </p:attrNameLst>
                                      </p:cBhvr>
                                      <p:to>
                                        <p:strVal val="visible"/>
                                      </p:to>
                                    </p:set>
                                    <p:anim calcmode="lin" valueType="num">
                                      <p:cBhvr additive="base">
                                        <p:cTn id="37" dur="500" fill="hold"/>
                                        <p:tgtEl>
                                          <p:spTgt spid="31334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33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3347">
                                            <p:txEl>
                                              <p:pRg st="6" end="6"/>
                                            </p:txEl>
                                          </p:spTgt>
                                        </p:tgtEl>
                                        <p:attrNameLst>
                                          <p:attrName>style.visibility</p:attrName>
                                        </p:attrNameLst>
                                      </p:cBhvr>
                                      <p:to>
                                        <p:strVal val="visible"/>
                                      </p:to>
                                    </p:set>
                                    <p:anim calcmode="lin" valueType="num">
                                      <p:cBhvr additive="base">
                                        <p:cTn id="43" dur="500" fill="hold"/>
                                        <p:tgtEl>
                                          <p:spTgt spid="31334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33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13347">
                                            <p:txEl>
                                              <p:pRg st="7" end="7"/>
                                            </p:txEl>
                                          </p:spTgt>
                                        </p:tgtEl>
                                        <p:attrNameLst>
                                          <p:attrName>style.visibility</p:attrName>
                                        </p:attrNameLst>
                                      </p:cBhvr>
                                      <p:to>
                                        <p:strVal val="visible"/>
                                      </p:to>
                                    </p:set>
                                    <p:anim calcmode="lin" valueType="num">
                                      <p:cBhvr additive="base">
                                        <p:cTn id="49" dur="500" fill="hold"/>
                                        <p:tgtEl>
                                          <p:spTgt spid="31334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1334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BC20E0A9-879A-9CA7-2C7A-0F36713E3E2A}"/>
              </a:ext>
            </a:extLst>
          </p:cNvPr>
          <p:cNvSpPr>
            <a:spLocks noGrp="1" noChangeArrowheads="1"/>
          </p:cNvSpPr>
          <p:nvPr>
            <p:ph type="title"/>
          </p:nvPr>
        </p:nvSpPr>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Constructing a box and whisker plot</a:t>
            </a:r>
          </a:p>
        </p:txBody>
      </p:sp>
      <p:sp>
        <p:nvSpPr>
          <p:cNvPr id="314371" name="Rectangle 3">
            <a:extLst>
              <a:ext uri="{FF2B5EF4-FFF2-40B4-BE49-F238E27FC236}">
                <a16:creationId xmlns:a16="http://schemas.microsoft.com/office/drawing/2014/main" id="{2FB65508-62D0-B427-AA97-8CC783A1D01A}"/>
              </a:ext>
            </a:extLst>
          </p:cNvPr>
          <p:cNvSpPr>
            <a:spLocks noGrp="1" noChangeArrowheads="1"/>
          </p:cNvSpPr>
          <p:nvPr>
            <p:ph type="body" idx="1"/>
          </p:nvPr>
        </p:nvSpPr>
        <p:spPr/>
        <p:txBody>
          <a:bodyPr/>
          <a:lstStyle/>
          <a:p>
            <a:r>
              <a:rPr lang="en-US" altLang="en-US" dirty="0">
                <a:latin typeface="Times New Roman" panose="02020603050405020304" pitchFamily="18" charset="0"/>
                <a:cs typeface="Times New Roman" panose="02020603050405020304" pitchFamily="18" charset="0"/>
              </a:rPr>
              <a:t>Step 1 - Find the median.</a:t>
            </a:r>
          </a:p>
          <a:p>
            <a:r>
              <a:rPr lang="en-US" altLang="en-US" dirty="0">
                <a:latin typeface="Times New Roman" panose="02020603050405020304" pitchFamily="18" charset="0"/>
                <a:cs typeface="Times New Roman" panose="02020603050405020304" pitchFamily="18" charset="0"/>
              </a:rPr>
              <a:t>Remember, the median is the middle value in a data set.</a:t>
            </a:r>
          </a:p>
          <a:p>
            <a:pPr>
              <a:buFontTx/>
              <a:buNone/>
            </a:pPr>
            <a:endParaRPr lang="en-US" altLang="en-US" dirty="0">
              <a:latin typeface="Times New Roman" panose="02020603050405020304" pitchFamily="18" charset="0"/>
              <a:cs typeface="Times New Roman" panose="02020603050405020304" pitchFamily="18" charset="0"/>
            </a:endParaRPr>
          </a:p>
          <a:p>
            <a:pPr algn="ctr">
              <a:buFontTx/>
              <a:buNone/>
            </a:pPr>
            <a:r>
              <a:rPr lang="en-US" altLang="en-US" sz="2400" b="1" dirty="0">
                <a:latin typeface="Times New Roman" panose="02020603050405020304" pitchFamily="18" charset="0"/>
                <a:cs typeface="Times New Roman" panose="02020603050405020304" pitchFamily="18" charset="0"/>
              </a:rPr>
              <a:t>18, 27, 34, 52, 54, 59, 61, </a:t>
            </a:r>
            <a:r>
              <a:rPr lang="en-US" altLang="en-US" sz="2400" b="1" u="sng" dirty="0">
                <a:solidFill>
                  <a:srgbClr val="FF3300"/>
                </a:solidFill>
                <a:latin typeface="Times New Roman" panose="02020603050405020304" pitchFamily="18" charset="0"/>
                <a:cs typeface="Times New Roman" panose="02020603050405020304" pitchFamily="18" charset="0"/>
              </a:rPr>
              <a:t>68</a:t>
            </a:r>
            <a:r>
              <a:rPr lang="en-US" altLang="en-US" sz="2400" b="1" dirty="0">
                <a:latin typeface="Times New Roman" panose="02020603050405020304" pitchFamily="18" charset="0"/>
                <a:cs typeface="Times New Roman" panose="02020603050405020304" pitchFamily="18" charset="0"/>
              </a:rPr>
              <a:t>, 78, 82, 85, 87, 91, 93, 100</a:t>
            </a:r>
          </a:p>
          <a:p>
            <a:pPr algn="ctr">
              <a:buFontTx/>
              <a:buNone/>
            </a:pPr>
            <a:endParaRPr lang="en-US" altLang="en-US" sz="2400" b="1" dirty="0">
              <a:latin typeface="Times New Roman" panose="02020603050405020304" pitchFamily="18" charset="0"/>
              <a:cs typeface="Times New Roman" panose="02020603050405020304" pitchFamily="18" charset="0"/>
            </a:endParaRPr>
          </a:p>
          <a:p>
            <a:pPr algn="ctr">
              <a:buFontTx/>
              <a:buNone/>
            </a:pPr>
            <a:r>
              <a:rPr lang="en-US" altLang="en-US" sz="2400" b="1" dirty="0">
                <a:latin typeface="Times New Roman" panose="02020603050405020304" pitchFamily="18" charset="0"/>
                <a:cs typeface="Times New Roman" panose="02020603050405020304" pitchFamily="18" charset="0"/>
              </a:rPr>
              <a:t>68 is the median of this data set.</a:t>
            </a:r>
          </a:p>
          <a:p>
            <a:endParaRPr lang="en-US" altLang="en-US" sz="1800" dirty="0">
              <a:solidFill>
                <a:srgbClr val="FF3300"/>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4371">
                                            <p:txEl>
                                              <p:pRg st="0" end="0"/>
                                            </p:txEl>
                                          </p:spTgt>
                                        </p:tgtEl>
                                        <p:attrNameLst>
                                          <p:attrName>style.visibility</p:attrName>
                                        </p:attrNameLst>
                                      </p:cBhvr>
                                      <p:to>
                                        <p:strVal val="visible"/>
                                      </p:to>
                                    </p:set>
                                    <p:anim calcmode="lin" valueType="num">
                                      <p:cBhvr additive="base">
                                        <p:cTn id="7" dur="500" fill="hold"/>
                                        <p:tgtEl>
                                          <p:spTgt spid="3143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43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4371">
                                            <p:txEl>
                                              <p:pRg st="1" end="1"/>
                                            </p:txEl>
                                          </p:spTgt>
                                        </p:tgtEl>
                                        <p:attrNameLst>
                                          <p:attrName>style.visibility</p:attrName>
                                        </p:attrNameLst>
                                      </p:cBhvr>
                                      <p:to>
                                        <p:strVal val="visible"/>
                                      </p:to>
                                    </p:set>
                                    <p:anim calcmode="lin" valueType="num">
                                      <p:cBhvr additive="base">
                                        <p:cTn id="13" dur="500" fill="hold"/>
                                        <p:tgtEl>
                                          <p:spTgt spid="3143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43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4371">
                                            <p:txEl>
                                              <p:pRg st="3" end="3"/>
                                            </p:txEl>
                                          </p:spTgt>
                                        </p:tgtEl>
                                        <p:attrNameLst>
                                          <p:attrName>style.visibility</p:attrName>
                                        </p:attrNameLst>
                                      </p:cBhvr>
                                      <p:to>
                                        <p:strVal val="visible"/>
                                      </p:to>
                                    </p:set>
                                    <p:anim calcmode="lin" valueType="num">
                                      <p:cBhvr additive="base">
                                        <p:cTn id="19" dur="500" fill="hold"/>
                                        <p:tgtEl>
                                          <p:spTgt spid="3143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43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14371">
                                            <p:txEl>
                                              <p:pRg st="5" end="5"/>
                                            </p:txEl>
                                          </p:spTgt>
                                        </p:tgtEl>
                                        <p:attrNameLst>
                                          <p:attrName>style.visibility</p:attrName>
                                        </p:attrNameLst>
                                      </p:cBhvr>
                                      <p:to>
                                        <p:strVal val="visible"/>
                                      </p:to>
                                    </p:set>
                                    <p:anim calcmode="lin" valueType="num">
                                      <p:cBhvr additive="base">
                                        <p:cTn id="25" dur="500" fill="hold"/>
                                        <p:tgtEl>
                                          <p:spTgt spid="31437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43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429EE767-8540-9569-EB9B-8BD22EAD872C}"/>
              </a:ext>
            </a:extLst>
          </p:cNvPr>
          <p:cNvSpPr>
            <a:spLocks noGrp="1" noChangeArrowheads="1"/>
          </p:cNvSpPr>
          <p:nvPr>
            <p:ph type="title"/>
          </p:nvPr>
        </p:nvSpPr>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Constructing a box and whisker plot</a:t>
            </a:r>
          </a:p>
        </p:txBody>
      </p:sp>
      <p:sp>
        <p:nvSpPr>
          <p:cNvPr id="315395" name="Rectangle 3">
            <a:extLst>
              <a:ext uri="{FF2B5EF4-FFF2-40B4-BE49-F238E27FC236}">
                <a16:creationId xmlns:a16="http://schemas.microsoft.com/office/drawing/2014/main" id="{067E574B-405A-1095-004C-57E41C8A475C}"/>
              </a:ext>
            </a:extLst>
          </p:cNvPr>
          <p:cNvSpPr>
            <a:spLocks noGrp="1" noChangeArrowheads="1"/>
          </p:cNvSpPr>
          <p:nvPr>
            <p:ph type="body" idx="1"/>
          </p:nvPr>
        </p:nvSpPr>
        <p:spPr/>
        <p:txBody>
          <a:bodyPr/>
          <a:lstStyle/>
          <a:p>
            <a:r>
              <a:rPr lang="en-US" altLang="en-US" dirty="0">
                <a:latin typeface="Times New Roman" panose="02020603050405020304" pitchFamily="18" charset="0"/>
                <a:cs typeface="Times New Roman" panose="02020603050405020304" pitchFamily="18" charset="0"/>
              </a:rPr>
              <a:t>Step 2 – Find the lower quartile.</a:t>
            </a:r>
          </a:p>
          <a:p>
            <a:r>
              <a:rPr lang="en-US" altLang="en-US" dirty="0">
                <a:latin typeface="Times New Roman" panose="02020603050405020304" pitchFamily="18" charset="0"/>
                <a:cs typeface="Times New Roman" panose="02020603050405020304" pitchFamily="18" charset="0"/>
              </a:rPr>
              <a:t>The lower quartile is the median of the data set to the left of 68.</a:t>
            </a:r>
          </a:p>
          <a:p>
            <a:pPr>
              <a:buFontTx/>
              <a:buNone/>
            </a:pPr>
            <a:endParaRPr lang="en-US" altLang="en-US" dirty="0">
              <a:latin typeface="Times New Roman" panose="02020603050405020304" pitchFamily="18" charset="0"/>
              <a:cs typeface="Times New Roman" panose="02020603050405020304" pitchFamily="18" charset="0"/>
            </a:endParaRPr>
          </a:p>
          <a:p>
            <a:pPr algn="ctr">
              <a:buFontTx/>
              <a:buNone/>
            </a:pPr>
            <a:r>
              <a:rPr lang="en-US" altLang="en-US" sz="2400" b="1" dirty="0">
                <a:latin typeface="Times New Roman" panose="02020603050405020304" pitchFamily="18" charset="0"/>
                <a:cs typeface="Times New Roman" panose="02020603050405020304" pitchFamily="18" charset="0"/>
              </a:rPr>
              <a:t>(18, 27, 34, </a:t>
            </a:r>
            <a:r>
              <a:rPr lang="en-US" altLang="en-US" sz="2400" b="1" u="sng" dirty="0">
                <a:solidFill>
                  <a:srgbClr val="FF3300"/>
                </a:solidFill>
                <a:latin typeface="Times New Roman" panose="02020603050405020304" pitchFamily="18" charset="0"/>
                <a:cs typeface="Times New Roman" panose="02020603050405020304" pitchFamily="18" charset="0"/>
              </a:rPr>
              <a:t>52</a:t>
            </a:r>
            <a:r>
              <a:rPr lang="en-US" altLang="en-US" sz="2400" b="1" dirty="0">
                <a:latin typeface="Times New Roman" panose="02020603050405020304" pitchFamily="18" charset="0"/>
                <a:cs typeface="Times New Roman" panose="02020603050405020304" pitchFamily="18" charset="0"/>
              </a:rPr>
              <a:t>, 54, 59, 61,) 68, 78, 82, 85, 87, 91, 93, 100</a:t>
            </a:r>
          </a:p>
          <a:p>
            <a:pPr algn="ctr">
              <a:buFontTx/>
              <a:buNone/>
            </a:pPr>
            <a:endParaRPr lang="en-US" altLang="en-US" sz="2400" b="1" dirty="0">
              <a:latin typeface="Times New Roman" panose="02020603050405020304" pitchFamily="18" charset="0"/>
              <a:cs typeface="Times New Roman" panose="02020603050405020304" pitchFamily="18" charset="0"/>
            </a:endParaRPr>
          </a:p>
          <a:p>
            <a:pPr algn="ctr">
              <a:buFontTx/>
              <a:buNone/>
            </a:pPr>
            <a:r>
              <a:rPr lang="en-US" altLang="en-US" sz="2400" b="1" dirty="0">
                <a:latin typeface="Times New Roman" panose="02020603050405020304" pitchFamily="18" charset="0"/>
                <a:cs typeface="Times New Roman" panose="02020603050405020304" pitchFamily="18" charset="0"/>
              </a:rPr>
              <a:t>52 is the lower quartile</a:t>
            </a:r>
          </a:p>
          <a:p>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anim calcmode="lin" valueType="num">
                                      <p:cBhvr additive="base">
                                        <p:cTn id="7" dur="500" fill="hold"/>
                                        <p:tgtEl>
                                          <p:spTgt spid="315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5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5395">
                                            <p:txEl>
                                              <p:pRg st="1" end="1"/>
                                            </p:txEl>
                                          </p:spTgt>
                                        </p:tgtEl>
                                        <p:attrNameLst>
                                          <p:attrName>style.visibility</p:attrName>
                                        </p:attrNameLst>
                                      </p:cBhvr>
                                      <p:to>
                                        <p:strVal val="visible"/>
                                      </p:to>
                                    </p:set>
                                    <p:anim calcmode="lin" valueType="num">
                                      <p:cBhvr additive="base">
                                        <p:cTn id="13" dur="500" fill="hold"/>
                                        <p:tgtEl>
                                          <p:spTgt spid="3153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53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5395">
                                            <p:txEl>
                                              <p:pRg st="3" end="3"/>
                                            </p:txEl>
                                          </p:spTgt>
                                        </p:tgtEl>
                                        <p:attrNameLst>
                                          <p:attrName>style.visibility</p:attrName>
                                        </p:attrNameLst>
                                      </p:cBhvr>
                                      <p:to>
                                        <p:strVal val="visible"/>
                                      </p:to>
                                    </p:set>
                                    <p:anim calcmode="lin" valueType="num">
                                      <p:cBhvr additive="base">
                                        <p:cTn id="19" dur="500" fill="hold"/>
                                        <p:tgtEl>
                                          <p:spTgt spid="3153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53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15395">
                                            <p:txEl>
                                              <p:pRg st="5" end="5"/>
                                            </p:txEl>
                                          </p:spTgt>
                                        </p:tgtEl>
                                        <p:attrNameLst>
                                          <p:attrName>style.visibility</p:attrName>
                                        </p:attrNameLst>
                                      </p:cBhvr>
                                      <p:to>
                                        <p:strVal val="visible"/>
                                      </p:to>
                                    </p:set>
                                    <p:anim calcmode="lin" valueType="num">
                                      <p:cBhvr additive="base">
                                        <p:cTn id="25" dur="500" fill="hold"/>
                                        <p:tgtEl>
                                          <p:spTgt spid="31539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53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D90E6161-772B-0271-677C-837837105479}"/>
              </a:ext>
            </a:extLst>
          </p:cNvPr>
          <p:cNvSpPr>
            <a:spLocks noGrp="1" noChangeArrowheads="1"/>
          </p:cNvSpPr>
          <p:nvPr>
            <p:ph type="title"/>
          </p:nvPr>
        </p:nvSpPr>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Constructing a box and whisker plot</a:t>
            </a:r>
          </a:p>
        </p:txBody>
      </p:sp>
      <p:sp>
        <p:nvSpPr>
          <p:cNvPr id="316419" name="Rectangle 3">
            <a:extLst>
              <a:ext uri="{FF2B5EF4-FFF2-40B4-BE49-F238E27FC236}">
                <a16:creationId xmlns:a16="http://schemas.microsoft.com/office/drawing/2014/main" id="{F57BFB0D-3309-A424-3C24-A95477CC4AC0}"/>
              </a:ext>
            </a:extLst>
          </p:cNvPr>
          <p:cNvSpPr>
            <a:spLocks noGrp="1" noChangeArrowheads="1"/>
          </p:cNvSpPr>
          <p:nvPr>
            <p:ph type="body" idx="1"/>
          </p:nvPr>
        </p:nvSpPr>
        <p:spPr/>
        <p:txBody>
          <a:bodyPr/>
          <a:lstStyle/>
          <a:p>
            <a:r>
              <a:rPr lang="en-US" altLang="en-US" dirty="0">
                <a:latin typeface="Times New Roman" panose="02020603050405020304" pitchFamily="18" charset="0"/>
                <a:cs typeface="Times New Roman" panose="02020603050405020304" pitchFamily="18" charset="0"/>
              </a:rPr>
              <a:t>Step 3 – Find the upper quartile.</a:t>
            </a:r>
          </a:p>
          <a:p>
            <a:r>
              <a:rPr lang="en-US" altLang="en-US" dirty="0">
                <a:latin typeface="Times New Roman" panose="02020603050405020304" pitchFamily="18" charset="0"/>
                <a:cs typeface="Times New Roman" panose="02020603050405020304" pitchFamily="18" charset="0"/>
              </a:rPr>
              <a:t>The upper quartile is the median of the data set to the right of 68.</a:t>
            </a:r>
          </a:p>
          <a:p>
            <a:pPr>
              <a:buFontTx/>
              <a:buNone/>
            </a:pPr>
            <a:endParaRPr lang="en-US" altLang="en-US" dirty="0">
              <a:latin typeface="Times New Roman" panose="02020603050405020304" pitchFamily="18" charset="0"/>
              <a:cs typeface="Times New Roman" panose="02020603050405020304" pitchFamily="18" charset="0"/>
            </a:endParaRPr>
          </a:p>
          <a:p>
            <a:pPr algn="ctr">
              <a:buFontTx/>
              <a:buNone/>
            </a:pPr>
            <a:r>
              <a:rPr lang="en-US" altLang="en-US" sz="2400" b="1" dirty="0">
                <a:latin typeface="Times New Roman" panose="02020603050405020304" pitchFamily="18" charset="0"/>
                <a:cs typeface="Times New Roman" panose="02020603050405020304" pitchFamily="18" charset="0"/>
              </a:rPr>
              <a:t>18, 27, 34, 52, 54, 59, 61, 68, (78, 82, 85, </a:t>
            </a:r>
            <a:r>
              <a:rPr lang="en-US" altLang="en-US" sz="2400" b="1" u="sng" dirty="0">
                <a:solidFill>
                  <a:srgbClr val="FF3300"/>
                </a:solidFill>
                <a:latin typeface="Times New Roman" panose="02020603050405020304" pitchFamily="18" charset="0"/>
                <a:cs typeface="Times New Roman" panose="02020603050405020304" pitchFamily="18" charset="0"/>
              </a:rPr>
              <a:t>87</a:t>
            </a:r>
            <a:r>
              <a:rPr lang="en-US" altLang="en-US" sz="2400" b="1" dirty="0">
                <a:latin typeface="Times New Roman" panose="02020603050405020304" pitchFamily="18" charset="0"/>
                <a:cs typeface="Times New Roman" panose="02020603050405020304" pitchFamily="18" charset="0"/>
              </a:rPr>
              <a:t>, 91, 93, 100)</a:t>
            </a:r>
          </a:p>
          <a:p>
            <a:pPr algn="ctr">
              <a:buFontTx/>
              <a:buNone/>
            </a:pPr>
            <a:endParaRPr lang="en-US" altLang="en-US" sz="2400" b="1" dirty="0">
              <a:latin typeface="Times New Roman" panose="02020603050405020304" pitchFamily="18" charset="0"/>
              <a:cs typeface="Times New Roman" panose="02020603050405020304" pitchFamily="18" charset="0"/>
            </a:endParaRPr>
          </a:p>
          <a:p>
            <a:pPr algn="ctr">
              <a:buFontTx/>
              <a:buNone/>
            </a:pPr>
            <a:r>
              <a:rPr lang="en-US" altLang="en-US" sz="2400" b="1" dirty="0">
                <a:latin typeface="Times New Roman" panose="02020603050405020304" pitchFamily="18" charset="0"/>
                <a:cs typeface="Times New Roman" panose="02020603050405020304" pitchFamily="18" charset="0"/>
              </a:rPr>
              <a:t>87 is the upper quartile</a:t>
            </a:r>
          </a:p>
          <a:p>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anim calcmode="lin" valueType="num">
                                      <p:cBhvr additive="base">
                                        <p:cTn id="7" dur="500" fill="hold"/>
                                        <p:tgtEl>
                                          <p:spTgt spid="316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64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6419">
                                            <p:txEl>
                                              <p:pRg st="1" end="1"/>
                                            </p:txEl>
                                          </p:spTgt>
                                        </p:tgtEl>
                                        <p:attrNameLst>
                                          <p:attrName>style.visibility</p:attrName>
                                        </p:attrNameLst>
                                      </p:cBhvr>
                                      <p:to>
                                        <p:strVal val="visible"/>
                                      </p:to>
                                    </p:set>
                                    <p:anim calcmode="lin" valueType="num">
                                      <p:cBhvr additive="base">
                                        <p:cTn id="13" dur="500" fill="hold"/>
                                        <p:tgtEl>
                                          <p:spTgt spid="3164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64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6419">
                                            <p:txEl>
                                              <p:pRg st="3" end="3"/>
                                            </p:txEl>
                                          </p:spTgt>
                                        </p:tgtEl>
                                        <p:attrNameLst>
                                          <p:attrName>style.visibility</p:attrName>
                                        </p:attrNameLst>
                                      </p:cBhvr>
                                      <p:to>
                                        <p:strVal val="visible"/>
                                      </p:to>
                                    </p:set>
                                    <p:anim calcmode="lin" valueType="num">
                                      <p:cBhvr additive="base">
                                        <p:cTn id="19" dur="500" fill="hold"/>
                                        <p:tgtEl>
                                          <p:spTgt spid="3164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64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anim calcmode="lin" valueType="num">
                                      <p:cBhvr additive="base">
                                        <p:cTn id="25" dur="500" fill="hold"/>
                                        <p:tgtEl>
                                          <p:spTgt spid="31641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64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a:extLst>
              <a:ext uri="{FF2B5EF4-FFF2-40B4-BE49-F238E27FC236}">
                <a16:creationId xmlns:a16="http://schemas.microsoft.com/office/drawing/2014/main" id="{F5500F86-A83F-D875-8B0C-DD9E5AF3BFE1}"/>
              </a:ext>
            </a:extLst>
          </p:cNvPr>
          <p:cNvSpPr>
            <a:spLocks noGrp="1" noChangeArrowheads="1"/>
          </p:cNvSpPr>
          <p:nvPr>
            <p:ph type="title"/>
          </p:nvPr>
        </p:nvSpPr>
        <p:spPr>
          <a:xfrm>
            <a:off x="628650" y="365127"/>
            <a:ext cx="7886700" cy="826676"/>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Constructing a box and whisker plot</a:t>
            </a:r>
          </a:p>
        </p:txBody>
      </p:sp>
      <p:sp>
        <p:nvSpPr>
          <p:cNvPr id="317443" name="Rectangle 3">
            <a:extLst>
              <a:ext uri="{FF2B5EF4-FFF2-40B4-BE49-F238E27FC236}">
                <a16:creationId xmlns:a16="http://schemas.microsoft.com/office/drawing/2014/main" id="{4BDD06D0-5F42-C7CC-9363-A018998664A8}"/>
              </a:ext>
            </a:extLst>
          </p:cNvPr>
          <p:cNvSpPr>
            <a:spLocks noGrp="1" noChangeArrowheads="1"/>
          </p:cNvSpPr>
          <p:nvPr>
            <p:ph type="body" idx="1"/>
          </p:nvPr>
        </p:nvSpPr>
        <p:spPr>
          <a:xfrm>
            <a:off x="628650" y="1568771"/>
            <a:ext cx="7886700" cy="4351338"/>
          </a:xfrm>
        </p:spPr>
        <p:txBody>
          <a:bodyPr>
            <a:normAutofit/>
          </a:bodyPr>
          <a:lstStyle/>
          <a:p>
            <a:r>
              <a:rPr lang="en-US" altLang="en-US" sz="3200" dirty="0">
                <a:latin typeface="Times New Roman" panose="02020603050405020304" pitchFamily="18" charset="0"/>
                <a:cs typeface="Times New Roman" panose="02020603050405020304" pitchFamily="18" charset="0"/>
              </a:rPr>
              <a:t>Step 4 – Find the maximum and minimum values in the set.</a:t>
            </a:r>
          </a:p>
          <a:p>
            <a:r>
              <a:rPr lang="en-US" altLang="en-US" sz="3200" dirty="0">
                <a:latin typeface="Times New Roman" panose="02020603050405020304" pitchFamily="18" charset="0"/>
                <a:cs typeface="Times New Roman" panose="02020603050405020304" pitchFamily="18" charset="0"/>
              </a:rPr>
              <a:t>The maximum is the greatest value in the data set.</a:t>
            </a:r>
          </a:p>
          <a:p>
            <a:r>
              <a:rPr lang="en-US" altLang="en-US" sz="3200" dirty="0">
                <a:latin typeface="Times New Roman" panose="02020603050405020304" pitchFamily="18" charset="0"/>
                <a:cs typeface="Times New Roman" panose="02020603050405020304" pitchFamily="18" charset="0"/>
              </a:rPr>
              <a:t>The minimum is the least value in the data set.</a:t>
            </a:r>
          </a:p>
          <a:p>
            <a:pPr algn="ctr">
              <a:buFontTx/>
              <a:buNone/>
            </a:pPr>
            <a:r>
              <a:rPr lang="en-US" altLang="en-US" sz="2000" b="1" u="sng" dirty="0">
                <a:solidFill>
                  <a:srgbClr val="FF3300"/>
                </a:solidFill>
                <a:latin typeface="Times New Roman" panose="02020603050405020304" pitchFamily="18" charset="0"/>
                <a:cs typeface="Times New Roman" panose="02020603050405020304" pitchFamily="18" charset="0"/>
              </a:rPr>
              <a:t>18</a:t>
            </a:r>
            <a:r>
              <a:rPr lang="en-US" altLang="en-US" sz="2000" b="1" dirty="0">
                <a:latin typeface="Times New Roman" panose="02020603050405020304" pitchFamily="18" charset="0"/>
                <a:cs typeface="Times New Roman" panose="02020603050405020304" pitchFamily="18" charset="0"/>
              </a:rPr>
              <a:t>, 27, 34, 52, 54, 59, 61, 68, 78, 82, 85, 87, 91, 93, </a:t>
            </a:r>
            <a:r>
              <a:rPr lang="en-US" altLang="en-US" sz="2000" b="1" u="sng" dirty="0">
                <a:solidFill>
                  <a:srgbClr val="FF3300"/>
                </a:solidFill>
                <a:latin typeface="Times New Roman" panose="02020603050405020304" pitchFamily="18" charset="0"/>
                <a:cs typeface="Times New Roman" panose="02020603050405020304" pitchFamily="18" charset="0"/>
              </a:rPr>
              <a:t>100</a:t>
            </a:r>
          </a:p>
          <a:p>
            <a:pPr algn="ctr">
              <a:buFontTx/>
              <a:buNone/>
            </a:pPr>
            <a:endParaRPr lang="en-US" altLang="en-US" sz="2000" b="1" dirty="0">
              <a:latin typeface="Times New Roman" panose="02020603050405020304" pitchFamily="18" charset="0"/>
              <a:cs typeface="Times New Roman" panose="02020603050405020304" pitchFamily="18" charset="0"/>
            </a:endParaRPr>
          </a:p>
          <a:p>
            <a:pPr algn="ctr">
              <a:buFontTx/>
              <a:buNone/>
            </a:pPr>
            <a:r>
              <a:rPr lang="en-US" altLang="en-US" sz="2000" b="1" dirty="0">
                <a:latin typeface="Times New Roman" panose="02020603050405020304" pitchFamily="18" charset="0"/>
                <a:cs typeface="Times New Roman" panose="02020603050405020304" pitchFamily="18" charset="0"/>
              </a:rPr>
              <a:t>18 is the minimum and 100 is the maximum.</a:t>
            </a:r>
          </a:p>
          <a:p>
            <a:pPr algn="ctr">
              <a:buFontTx/>
              <a:buNone/>
            </a:pPr>
            <a:endParaRPr lang="en-US" altLang="en-US" sz="2000" b="1" u="sng" dirty="0">
              <a:solidFill>
                <a:srgbClr val="FF3300"/>
              </a:solidFill>
              <a:latin typeface="Times New Roman" panose="02020603050405020304" pitchFamily="18" charset="0"/>
              <a:cs typeface="Times New Roman" panose="02020603050405020304" pitchFamily="18" charset="0"/>
            </a:endParaRPr>
          </a:p>
          <a:p>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7443">
                                            <p:txEl>
                                              <p:pRg st="0" end="0"/>
                                            </p:txEl>
                                          </p:spTgt>
                                        </p:tgtEl>
                                        <p:attrNameLst>
                                          <p:attrName>style.visibility</p:attrName>
                                        </p:attrNameLst>
                                      </p:cBhvr>
                                      <p:to>
                                        <p:strVal val="visible"/>
                                      </p:to>
                                    </p:set>
                                    <p:anim calcmode="lin" valueType="num">
                                      <p:cBhvr additive="base">
                                        <p:cTn id="7" dur="500" fill="hold"/>
                                        <p:tgtEl>
                                          <p:spTgt spid="317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7443">
                                            <p:txEl>
                                              <p:pRg st="1" end="1"/>
                                            </p:txEl>
                                          </p:spTgt>
                                        </p:tgtEl>
                                        <p:attrNameLst>
                                          <p:attrName>style.visibility</p:attrName>
                                        </p:attrNameLst>
                                      </p:cBhvr>
                                      <p:to>
                                        <p:strVal val="visible"/>
                                      </p:to>
                                    </p:set>
                                    <p:anim calcmode="lin" valueType="num">
                                      <p:cBhvr additive="base">
                                        <p:cTn id="13" dur="500" fill="hold"/>
                                        <p:tgtEl>
                                          <p:spTgt spid="3174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7443">
                                            <p:txEl>
                                              <p:pRg st="2" end="2"/>
                                            </p:txEl>
                                          </p:spTgt>
                                        </p:tgtEl>
                                        <p:attrNameLst>
                                          <p:attrName>style.visibility</p:attrName>
                                        </p:attrNameLst>
                                      </p:cBhvr>
                                      <p:to>
                                        <p:strVal val="visible"/>
                                      </p:to>
                                    </p:set>
                                    <p:anim calcmode="lin" valueType="num">
                                      <p:cBhvr additive="base">
                                        <p:cTn id="19" dur="500" fill="hold"/>
                                        <p:tgtEl>
                                          <p:spTgt spid="3174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17443">
                                            <p:txEl>
                                              <p:pRg st="3" end="3"/>
                                            </p:txEl>
                                          </p:spTgt>
                                        </p:tgtEl>
                                        <p:attrNameLst>
                                          <p:attrName>style.visibility</p:attrName>
                                        </p:attrNameLst>
                                      </p:cBhvr>
                                      <p:to>
                                        <p:strVal val="visible"/>
                                      </p:to>
                                    </p:set>
                                    <p:anim calcmode="lin" valueType="num">
                                      <p:cBhvr additive="base">
                                        <p:cTn id="25" dur="500" fill="hold"/>
                                        <p:tgtEl>
                                          <p:spTgt spid="3174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17443">
                                            <p:txEl>
                                              <p:pRg st="5" end="5"/>
                                            </p:txEl>
                                          </p:spTgt>
                                        </p:tgtEl>
                                        <p:attrNameLst>
                                          <p:attrName>style.visibility</p:attrName>
                                        </p:attrNameLst>
                                      </p:cBhvr>
                                      <p:to>
                                        <p:strVal val="visible"/>
                                      </p:to>
                                    </p:set>
                                    <p:anim calcmode="lin" valueType="num">
                                      <p:cBhvr additive="base">
                                        <p:cTn id="31" dur="500" fill="hold"/>
                                        <p:tgtEl>
                                          <p:spTgt spid="31744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4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CCB45505-B1C2-9923-4CBE-1CC56FF0367C}"/>
              </a:ext>
            </a:extLst>
          </p:cNvPr>
          <p:cNvSpPr>
            <a:spLocks noGrp="1" noChangeArrowheads="1"/>
          </p:cNvSpPr>
          <p:nvPr>
            <p:ph type="title"/>
          </p:nvPr>
        </p:nvSpPr>
        <p:spPr>
          <a:xfrm>
            <a:off x="628650" y="365127"/>
            <a:ext cx="7886700" cy="1104078"/>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Constructing a box and whisker plot</a:t>
            </a:r>
          </a:p>
        </p:txBody>
      </p:sp>
      <p:sp>
        <p:nvSpPr>
          <p:cNvPr id="318467" name="Rectangle 3">
            <a:extLst>
              <a:ext uri="{FF2B5EF4-FFF2-40B4-BE49-F238E27FC236}">
                <a16:creationId xmlns:a16="http://schemas.microsoft.com/office/drawing/2014/main" id="{02387EBC-BC80-E6C7-57BB-C9D4D5F36354}"/>
              </a:ext>
            </a:extLst>
          </p:cNvPr>
          <p:cNvSpPr>
            <a:spLocks noGrp="1" noChangeArrowheads="1"/>
          </p:cNvSpPr>
          <p:nvPr>
            <p:ph type="body" idx="1"/>
          </p:nvPr>
        </p:nvSpPr>
        <p:spPr/>
        <p:txBody>
          <a:bodyPr/>
          <a:lstStyle/>
          <a:p>
            <a:r>
              <a:rPr lang="en-US" altLang="en-US" dirty="0">
                <a:latin typeface="Times New Roman" panose="02020603050405020304" pitchFamily="18" charset="0"/>
                <a:cs typeface="Times New Roman" panose="02020603050405020304" pitchFamily="18" charset="0"/>
              </a:rPr>
              <a:t>Step 5 – Find the inter-quartile range (IQR).</a:t>
            </a:r>
          </a:p>
          <a:p>
            <a:r>
              <a:rPr lang="en-US" altLang="en-US" dirty="0">
                <a:latin typeface="Times New Roman" panose="02020603050405020304" pitchFamily="18" charset="0"/>
                <a:cs typeface="Times New Roman" panose="02020603050405020304" pitchFamily="18" charset="0"/>
              </a:rPr>
              <a:t>The inter-quartile (IQR) range is the difference between the upper and lower quartiles.</a:t>
            </a:r>
          </a:p>
          <a:p>
            <a:pPr lvl="1"/>
            <a:r>
              <a:rPr lang="en-US" altLang="en-US" sz="2800" dirty="0">
                <a:latin typeface="Times New Roman" panose="02020603050405020304" pitchFamily="18" charset="0"/>
                <a:cs typeface="Times New Roman" panose="02020603050405020304" pitchFamily="18" charset="0"/>
              </a:rPr>
              <a:t>Upper Quartile = 87</a:t>
            </a:r>
          </a:p>
          <a:p>
            <a:pPr lvl="1"/>
            <a:r>
              <a:rPr lang="en-US" altLang="en-US" sz="2800" dirty="0">
                <a:latin typeface="Times New Roman" panose="02020603050405020304" pitchFamily="18" charset="0"/>
                <a:cs typeface="Times New Roman" panose="02020603050405020304" pitchFamily="18" charset="0"/>
              </a:rPr>
              <a:t>Lower Quartile = 52</a:t>
            </a:r>
          </a:p>
          <a:p>
            <a:pPr lvl="1"/>
            <a:r>
              <a:rPr lang="en-US" altLang="en-US" sz="2800" dirty="0">
                <a:latin typeface="Times New Roman" panose="02020603050405020304" pitchFamily="18" charset="0"/>
                <a:cs typeface="Times New Roman" panose="02020603050405020304" pitchFamily="18" charset="0"/>
              </a:rPr>
              <a:t>87 – 52 = 35</a:t>
            </a:r>
          </a:p>
          <a:p>
            <a:pPr lvl="1"/>
            <a:r>
              <a:rPr lang="en-US" altLang="en-US" sz="2800" dirty="0">
                <a:latin typeface="Times New Roman" panose="02020603050405020304" pitchFamily="18" charset="0"/>
                <a:cs typeface="Times New Roman" panose="02020603050405020304" pitchFamily="18" charset="0"/>
              </a:rPr>
              <a:t>35 = IQR</a:t>
            </a:r>
          </a:p>
          <a:p>
            <a:pPr>
              <a:buFontTx/>
              <a:buNone/>
            </a:pPr>
            <a:endParaRPr lang="en-US" altLang="en-US" sz="1400" dirty="0">
              <a:latin typeface="Times New Roman" panose="02020603050405020304" pitchFamily="18" charset="0"/>
              <a:cs typeface="Times New Roman" panose="02020603050405020304" pitchFamily="18" charset="0"/>
            </a:endParaRPr>
          </a:p>
          <a:p>
            <a:pPr algn="ctr">
              <a:buFontTx/>
              <a:buNone/>
            </a:pPr>
            <a:endParaRPr lang="en-US" altLang="en-US" sz="1400" b="1" dirty="0">
              <a:latin typeface="Times New Roman" panose="02020603050405020304" pitchFamily="18" charset="0"/>
              <a:cs typeface="Times New Roman" panose="02020603050405020304" pitchFamily="18" charset="0"/>
            </a:endParaRPr>
          </a:p>
          <a:p>
            <a:endParaRPr lang="en-US" altLang="en-US" sz="14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anim calcmode="lin" valueType="num">
                                      <p:cBhvr additive="base">
                                        <p:cTn id="7" dur="500" fill="hold"/>
                                        <p:tgtEl>
                                          <p:spTgt spid="3184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8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8467">
                                            <p:txEl>
                                              <p:pRg st="1" end="1"/>
                                            </p:txEl>
                                          </p:spTgt>
                                        </p:tgtEl>
                                        <p:attrNameLst>
                                          <p:attrName>style.visibility</p:attrName>
                                        </p:attrNameLst>
                                      </p:cBhvr>
                                      <p:to>
                                        <p:strVal val="visible"/>
                                      </p:to>
                                    </p:set>
                                    <p:anim calcmode="lin" valueType="num">
                                      <p:cBhvr additive="base">
                                        <p:cTn id="13" dur="500" fill="hold"/>
                                        <p:tgtEl>
                                          <p:spTgt spid="3184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84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8467">
                                            <p:txEl>
                                              <p:pRg st="2" end="2"/>
                                            </p:txEl>
                                          </p:spTgt>
                                        </p:tgtEl>
                                        <p:attrNameLst>
                                          <p:attrName>style.visibility</p:attrName>
                                        </p:attrNameLst>
                                      </p:cBhvr>
                                      <p:to>
                                        <p:strVal val="visible"/>
                                      </p:to>
                                    </p:set>
                                    <p:anim calcmode="lin" valueType="num">
                                      <p:cBhvr additive="base">
                                        <p:cTn id="19" dur="500" fill="hold"/>
                                        <p:tgtEl>
                                          <p:spTgt spid="3184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84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18467">
                                            <p:txEl>
                                              <p:pRg st="3" end="3"/>
                                            </p:txEl>
                                          </p:spTgt>
                                        </p:tgtEl>
                                        <p:attrNameLst>
                                          <p:attrName>style.visibility</p:attrName>
                                        </p:attrNameLst>
                                      </p:cBhvr>
                                      <p:to>
                                        <p:strVal val="visible"/>
                                      </p:to>
                                    </p:set>
                                    <p:anim calcmode="lin" valueType="num">
                                      <p:cBhvr additive="base">
                                        <p:cTn id="25" dur="500" fill="hold"/>
                                        <p:tgtEl>
                                          <p:spTgt spid="3184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84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18467">
                                            <p:txEl>
                                              <p:pRg st="4" end="4"/>
                                            </p:txEl>
                                          </p:spTgt>
                                        </p:tgtEl>
                                        <p:attrNameLst>
                                          <p:attrName>style.visibility</p:attrName>
                                        </p:attrNameLst>
                                      </p:cBhvr>
                                      <p:to>
                                        <p:strVal val="visible"/>
                                      </p:to>
                                    </p:set>
                                    <p:anim calcmode="lin" valueType="num">
                                      <p:cBhvr additive="base">
                                        <p:cTn id="31" dur="500" fill="hold"/>
                                        <p:tgtEl>
                                          <p:spTgt spid="3184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84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18467">
                                            <p:txEl>
                                              <p:pRg st="5" end="5"/>
                                            </p:txEl>
                                          </p:spTgt>
                                        </p:tgtEl>
                                        <p:attrNameLst>
                                          <p:attrName>style.visibility</p:attrName>
                                        </p:attrNameLst>
                                      </p:cBhvr>
                                      <p:to>
                                        <p:strVal val="visible"/>
                                      </p:to>
                                    </p:set>
                                    <p:anim calcmode="lin" valueType="num">
                                      <p:cBhvr additive="base">
                                        <p:cTn id="37" dur="500" fill="hold"/>
                                        <p:tgtEl>
                                          <p:spTgt spid="3184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846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E84DB918-03C1-C38F-021C-1A2E4BD6A70F}"/>
              </a:ext>
            </a:extLst>
          </p:cNvPr>
          <p:cNvSpPr>
            <a:spLocks noGrp="1" noChangeArrowheads="1"/>
          </p:cNvSpPr>
          <p:nvPr>
            <p:ph type="title"/>
          </p:nvPr>
        </p:nvSpPr>
        <p:spPr>
          <a:xfrm>
            <a:off x="1108075" y="203672"/>
            <a:ext cx="6927850" cy="727075"/>
          </a:xfrm>
          <a:noFill/>
          <a:ln/>
        </p:spPr>
        <p:txBody>
          <a:bodyPr lIns="92075" tIns="46038" rIns="92075" bIns="46038">
            <a:normAutofit fontScale="90000"/>
          </a:bodyPr>
          <a:lstStyle/>
          <a:p>
            <a:r>
              <a:rPr lang="en-US" altLang="en-US" sz="2800" u="sng" dirty="0"/>
              <a:t>Concept description: Characterization and discrimination</a:t>
            </a:r>
          </a:p>
        </p:txBody>
      </p:sp>
      <p:sp>
        <p:nvSpPr>
          <p:cNvPr id="275459" name="Rectangle 3">
            <a:extLst>
              <a:ext uri="{FF2B5EF4-FFF2-40B4-BE49-F238E27FC236}">
                <a16:creationId xmlns:a16="http://schemas.microsoft.com/office/drawing/2014/main" id="{3AD4E733-BAB8-64E2-8006-7600DD1A5CF2}"/>
              </a:ext>
            </a:extLst>
          </p:cNvPr>
          <p:cNvSpPr>
            <a:spLocks noGrp="1" noChangeArrowheads="1"/>
          </p:cNvSpPr>
          <p:nvPr>
            <p:ph type="body" idx="1"/>
          </p:nvPr>
        </p:nvSpPr>
        <p:spPr>
          <a:xfrm>
            <a:off x="304800" y="842480"/>
            <a:ext cx="8305800" cy="986319"/>
          </a:xfrm>
          <a:noFill/>
          <a:ln/>
        </p:spPr>
        <p:txBody>
          <a:bodyPr lIns="92075" tIns="46038" rIns="92075" bIns="46038">
            <a:normAutofit fontScale="92500" lnSpcReduction="20000"/>
          </a:bodyPr>
          <a:lstStyle/>
          <a:p>
            <a:pPr>
              <a:lnSpc>
                <a:spcPct val="110000"/>
              </a:lnSpc>
            </a:pPr>
            <a:r>
              <a:rPr lang="en-US" altLang="en-US" sz="2000" dirty="0"/>
              <a:t>Generalize, summarize, and contrast data characteristics, e.g., dry vs. wet regions.</a:t>
            </a:r>
          </a:p>
          <a:p>
            <a:pPr>
              <a:lnSpc>
                <a:spcPct val="110000"/>
              </a:lnSpc>
            </a:pPr>
            <a:r>
              <a:rPr lang="en-US" altLang="en-US" sz="1800" dirty="0"/>
              <a:t>Example</a:t>
            </a:r>
          </a:p>
        </p:txBody>
      </p:sp>
      <p:grpSp>
        <p:nvGrpSpPr>
          <p:cNvPr id="275460" name="Group 4">
            <a:extLst>
              <a:ext uri="{FF2B5EF4-FFF2-40B4-BE49-F238E27FC236}">
                <a16:creationId xmlns:a16="http://schemas.microsoft.com/office/drawing/2014/main" id="{377C22D2-7F98-8F1B-C3D3-DD19C82B4CA2}"/>
              </a:ext>
            </a:extLst>
          </p:cNvPr>
          <p:cNvGrpSpPr>
            <a:grpSpLocks/>
          </p:cNvGrpSpPr>
          <p:nvPr/>
        </p:nvGrpSpPr>
        <p:grpSpPr bwMode="auto">
          <a:xfrm>
            <a:off x="0" y="1905000"/>
            <a:ext cx="8534400" cy="4953000"/>
            <a:chOff x="0" y="1027"/>
            <a:chExt cx="5422" cy="3255"/>
          </a:xfrm>
        </p:grpSpPr>
        <p:graphicFrame>
          <p:nvGraphicFramePr>
            <p:cNvPr id="275461" name="Object 5">
              <a:extLst>
                <a:ext uri="{FF2B5EF4-FFF2-40B4-BE49-F238E27FC236}">
                  <a16:creationId xmlns:a16="http://schemas.microsoft.com/office/drawing/2014/main" id="{E368CB2B-2E98-A4CB-CDDE-4A2B83B1FC50}"/>
                </a:ext>
              </a:extLst>
            </p:cNvPr>
            <p:cNvGraphicFramePr>
              <a:graphicFrameLocks noChangeAspect="1"/>
            </p:cNvGraphicFramePr>
            <p:nvPr/>
          </p:nvGraphicFramePr>
          <p:xfrm>
            <a:off x="1678" y="3093"/>
            <a:ext cx="2722" cy="1189"/>
          </p:xfrm>
          <a:graphic>
            <a:graphicData uri="http://schemas.openxmlformats.org/presentationml/2006/ole">
              <mc:AlternateContent xmlns:mc="http://schemas.openxmlformats.org/markup-compatibility/2006">
                <mc:Choice xmlns:v="urn:schemas-microsoft-com:vml" Requires="v">
                  <p:oleObj name="Document" r:id="rId2" imgW="4277880" imgH="1890360" progId="Word.Document.8">
                    <p:embed/>
                  </p:oleObj>
                </mc:Choice>
                <mc:Fallback>
                  <p:oleObj name="Document" r:id="rId2" imgW="4277880" imgH="1890360" progId="Word.Document.8">
                    <p:embed/>
                    <p:pic>
                      <p:nvPicPr>
                        <p:cNvPr id="275461" name="Object 5">
                          <a:extLst>
                            <a:ext uri="{FF2B5EF4-FFF2-40B4-BE49-F238E27FC236}">
                              <a16:creationId xmlns:a16="http://schemas.microsoft.com/office/drawing/2014/main" id="{E368CB2B-2E98-A4CB-CDDE-4A2B83B1F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 y="3093"/>
                          <a:ext cx="2722" cy="1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5462" name="Object 6">
              <a:extLst>
                <a:ext uri="{FF2B5EF4-FFF2-40B4-BE49-F238E27FC236}">
                  <a16:creationId xmlns:a16="http://schemas.microsoft.com/office/drawing/2014/main" id="{FF4C3041-B9BD-364D-F496-64DD281C7647}"/>
                </a:ext>
              </a:extLst>
            </p:cNvPr>
            <p:cNvGraphicFramePr>
              <a:graphicFrameLocks noChangeAspect="1"/>
            </p:cNvGraphicFramePr>
            <p:nvPr/>
          </p:nvGraphicFramePr>
          <p:xfrm>
            <a:off x="528" y="1027"/>
            <a:ext cx="4894" cy="1496"/>
          </p:xfrm>
          <a:graphic>
            <a:graphicData uri="http://schemas.openxmlformats.org/presentationml/2006/ole">
              <mc:AlternateContent xmlns:mc="http://schemas.openxmlformats.org/markup-compatibility/2006">
                <mc:Choice xmlns:v="urn:schemas-microsoft-com:vml" Requires="v">
                  <p:oleObj name="Document" r:id="rId4" imgW="7779960" imgH="2382480" progId="Word.Document.8">
                    <p:embed/>
                  </p:oleObj>
                </mc:Choice>
                <mc:Fallback>
                  <p:oleObj name="Document" r:id="rId4" imgW="7779960" imgH="2382480" progId="Word.Document.8">
                    <p:embed/>
                    <p:pic>
                      <p:nvPicPr>
                        <p:cNvPr id="275462" name="Object 6">
                          <a:extLst>
                            <a:ext uri="{FF2B5EF4-FFF2-40B4-BE49-F238E27FC236}">
                              <a16:creationId xmlns:a16="http://schemas.microsoft.com/office/drawing/2014/main" id="{FF4C3041-B9BD-364D-F496-64DD281C7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 y="1027"/>
                          <a:ext cx="4894" cy="1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5463" name="Line 7">
              <a:extLst>
                <a:ext uri="{FF2B5EF4-FFF2-40B4-BE49-F238E27FC236}">
                  <a16:creationId xmlns:a16="http://schemas.microsoft.com/office/drawing/2014/main" id="{CF6D4F1C-2B18-0D22-0CDA-0FCDFA7DB919}"/>
                </a:ext>
              </a:extLst>
            </p:cNvPr>
            <p:cNvSpPr>
              <a:spLocks noChangeShapeType="1"/>
            </p:cNvSpPr>
            <p:nvPr/>
          </p:nvSpPr>
          <p:spPr bwMode="auto">
            <a:xfrm>
              <a:off x="1245" y="1027"/>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64" name="Line 8">
              <a:extLst>
                <a:ext uri="{FF2B5EF4-FFF2-40B4-BE49-F238E27FC236}">
                  <a16:creationId xmlns:a16="http://schemas.microsoft.com/office/drawing/2014/main" id="{4A17A4E3-0D8D-1F53-04FD-08B6BC5D1181}"/>
                </a:ext>
              </a:extLst>
            </p:cNvPr>
            <p:cNvSpPr>
              <a:spLocks noChangeShapeType="1"/>
            </p:cNvSpPr>
            <p:nvPr/>
          </p:nvSpPr>
          <p:spPr bwMode="auto">
            <a:xfrm>
              <a:off x="1677" y="1027"/>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65" name="Line 9">
              <a:extLst>
                <a:ext uri="{FF2B5EF4-FFF2-40B4-BE49-F238E27FC236}">
                  <a16:creationId xmlns:a16="http://schemas.microsoft.com/office/drawing/2014/main" id="{6E31F536-52BA-AE91-DCAF-35F370EEF562}"/>
                </a:ext>
              </a:extLst>
            </p:cNvPr>
            <p:cNvSpPr>
              <a:spLocks noChangeShapeType="1"/>
            </p:cNvSpPr>
            <p:nvPr/>
          </p:nvSpPr>
          <p:spPr bwMode="auto">
            <a:xfrm>
              <a:off x="2157" y="1027"/>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66" name="Line 10">
              <a:extLst>
                <a:ext uri="{FF2B5EF4-FFF2-40B4-BE49-F238E27FC236}">
                  <a16:creationId xmlns:a16="http://schemas.microsoft.com/office/drawing/2014/main" id="{283ABB11-5CBA-ACB8-9B88-0C4025E933CC}"/>
                </a:ext>
              </a:extLst>
            </p:cNvPr>
            <p:cNvSpPr>
              <a:spLocks noChangeShapeType="1"/>
            </p:cNvSpPr>
            <p:nvPr/>
          </p:nvSpPr>
          <p:spPr bwMode="auto">
            <a:xfrm>
              <a:off x="2973" y="1027"/>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67" name="Line 11">
              <a:extLst>
                <a:ext uri="{FF2B5EF4-FFF2-40B4-BE49-F238E27FC236}">
                  <a16:creationId xmlns:a16="http://schemas.microsoft.com/office/drawing/2014/main" id="{E82EE60A-C57B-F34B-5BFB-AF6A66BF5FEC}"/>
                </a:ext>
              </a:extLst>
            </p:cNvPr>
            <p:cNvSpPr>
              <a:spLocks noChangeShapeType="1"/>
            </p:cNvSpPr>
            <p:nvPr/>
          </p:nvSpPr>
          <p:spPr bwMode="auto">
            <a:xfrm>
              <a:off x="3597" y="1027"/>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68" name="Line 12">
              <a:extLst>
                <a:ext uri="{FF2B5EF4-FFF2-40B4-BE49-F238E27FC236}">
                  <a16:creationId xmlns:a16="http://schemas.microsoft.com/office/drawing/2014/main" id="{295495BD-8FAA-99C3-BDA8-4C37E876B773}"/>
                </a:ext>
              </a:extLst>
            </p:cNvPr>
            <p:cNvSpPr>
              <a:spLocks noChangeShapeType="1"/>
            </p:cNvSpPr>
            <p:nvPr/>
          </p:nvSpPr>
          <p:spPr bwMode="auto">
            <a:xfrm>
              <a:off x="4461" y="1027"/>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69" name="Line 13">
              <a:extLst>
                <a:ext uri="{FF2B5EF4-FFF2-40B4-BE49-F238E27FC236}">
                  <a16:creationId xmlns:a16="http://schemas.microsoft.com/office/drawing/2014/main" id="{A63D2767-16A7-959A-4D72-4528063E9A45}"/>
                </a:ext>
              </a:extLst>
            </p:cNvPr>
            <p:cNvSpPr>
              <a:spLocks noChangeShapeType="1"/>
            </p:cNvSpPr>
            <p:nvPr/>
          </p:nvSpPr>
          <p:spPr bwMode="auto">
            <a:xfrm>
              <a:off x="5037" y="1027"/>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70" name="Line 14">
              <a:extLst>
                <a:ext uri="{FF2B5EF4-FFF2-40B4-BE49-F238E27FC236}">
                  <a16:creationId xmlns:a16="http://schemas.microsoft.com/office/drawing/2014/main" id="{6A4C830F-6A0F-FBAF-ED96-029C64A56182}"/>
                </a:ext>
              </a:extLst>
            </p:cNvPr>
            <p:cNvSpPr>
              <a:spLocks noChangeShapeType="1"/>
            </p:cNvSpPr>
            <p:nvPr/>
          </p:nvSpPr>
          <p:spPr bwMode="auto">
            <a:xfrm>
              <a:off x="573" y="1027"/>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71" name="Line 15">
              <a:extLst>
                <a:ext uri="{FF2B5EF4-FFF2-40B4-BE49-F238E27FC236}">
                  <a16:creationId xmlns:a16="http://schemas.microsoft.com/office/drawing/2014/main" id="{82652C1A-23CF-3171-06D6-9DE324DBDC05}"/>
                </a:ext>
              </a:extLst>
            </p:cNvPr>
            <p:cNvSpPr>
              <a:spLocks noChangeShapeType="1"/>
            </p:cNvSpPr>
            <p:nvPr/>
          </p:nvSpPr>
          <p:spPr bwMode="auto">
            <a:xfrm>
              <a:off x="5421" y="1027"/>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275472" name="Object 16">
              <a:extLst>
                <a:ext uri="{FF2B5EF4-FFF2-40B4-BE49-F238E27FC236}">
                  <a16:creationId xmlns:a16="http://schemas.microsoft.com/office/drawing/2014/main" id="{AA7339C6-2908-48D8-EC61-67A5A440270B}"/>
                </a:ext>
              </a:extLst>
            </p:cNvPr>
            <p:cNvGraphicFramePr>
              <a:graphicFrameLocks noChangeAspect="1"/>
            </p:cNvGraphicFramePr>
            <p:nvPr/>
          </p:nvGraphicFramePr>
          <p:xfrm>
            <a:off x="1008" y="2419"/>
            <a:ext cx="3923" cy="856"/>
          </p:xfrm>
          <a:graphic>
            <a:graphicData uri="http://schemas.openxmlformats.org/presentationml/2006/ole">
              <mc:AlternateContent xmlns:mc="http://schemas.openxmlformats.org/markup-compatibility/2006">
                <mc:Choice xmlns:v="urn:schemas-microsoft-com:vml" Requires="v">
                  <p:oleObj name="Document" r:id="rId6" imgW="6181200" imgH="1407600" progId="Word.Document.8">
                    <p:embed/>
                  </p:oleObj>
                </mc:Choice>
                <mc:Fallback>
                  <p:oleObj name="Document" r:id="rId6" imgW="6181200" imgH="1407600" progId="Word.Document.8">
                    <p:embed/>
                    <p:pic>
                      <p:nvPicPr>
                        <p:cNvPr id="275472" name="Object 16">
                          <a:extLst>
                            <a:ext uri="{FF2B5EF4-FFF2-40B4-BE49-F238E27FC236}">
                              <a16:creationId xmlns:a16="http://schemas.microsoft.com/office/drawing/2014/main" id="{AA7339C6-2908-48D8-EC61-67A5A4402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 y="2419"/>
                          <a:ext cx="3923" cy="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5473" name="Line 17">
              <a:extLst>
                <a:ext uri="{FF2B5EF4-FFF2-40B4-BE49-F238E27FC236}">
                  <a16:creationId xmlns:a16="http://schemas.microsoft.com/office/drawing/2014/main" id="{D55F506F-064C-2BF8-A8E0-D93667B0715E}"/>
                </a:ext>
              </a:extLst>
            </p:cNvPr>
            <p:cNvSpPr>
              <a:spLocks noChangeShapeType="1"/>
            </p:cNvSpPr>
            <p:nvPr/>
          </p:nvSpPr>
          <p:spPr bwMode="auto">
            <a:xfrm>
              <a:off x="1056" y="2419"/>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74" name="Line 18">
              <a:extLst>
                <a:ext uri="{FF2B5EF4-FFF2-40B4-BE49-F238E27FC236}">
                  <a16:creationId xmlns:a16="http://schemas.microsoft.com/office/drawing/2014/main" id="{58041673-671E-729D-F93B-23F93B6B6FE8}"/>
                </a:ext>
              </a:extLst>
            </p:cNvPr>
            <p:cNvSpPr>
              <a:spLocks noChangeShapeType="1"/>
            </p:cNvSpPr>
            <p:nvPr/>
          </p:nvSpPr>
          <p:spPr bwMode="auto">
            <a:xfrm>
              <a:off x="1488" y="2419"/>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75" name="Line 19">
              <a:extLst>
                <a:ext uri="{FF2B5EF4-FFF2-40B4-BE49-F238E27FC236}">
                  <a16:creationId xmlns:a16="http://schemas.microsoft.com/office/drawing/2014/main" id="{73B2812A-C682-7935-8189-140BC47AC8D5}"/>
                </a:ext>
              </a:extLst>
            </p:cNvPr>
            <p:cNvSpPr>
              <a:spLocks noChangeShapeType="1"/>
            </p:cNvSpPr>
            <p:nvPr/>
          </p:nvSpPr>
          <p:spPr bwMode="auto">
            <a:xfrm>
              <a:off x="1920" y="2419"/>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76" name="Line 20">
              <a:extLst>
                <a:ext uri="{FF2B5EF4-FFF2-40B4-BE49-F238E27FC236}">
                  <a16:creationId xmlns:a16="http://schemas.microsoft.com/office/drawing/2014/main" id="{3240D7E3-2A25-1E8B-5D0A-DE314443F787}"/>
                </a:ext>
              </a:extLst>
            </p:cNvPr>
            <p:cNvSpPr>
              <a:spLocks noChangeShapeType="1"/>
            </p:cNvSpPr>
            <p:nvPr/>
          </p:nvSpPr>
          <p:spPr bwMode="auto">
            <a:xfrm>
              <a:off x="2640" y="2419"/>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77" name="Line 21">
              <a:extLst>
                <a:ext uri="{FF2B5EF4-FFF2-40B4-BE49-F238E27FC236}">
                  <a16:creationId xmlns:a16="http://schemas.microsoft.com/office/drawing/2014/main" id="{66F14442-3F60-78E4-5BC0-1A69DEA88B90}"/>
                </a:ext>
              </a:extLst>
            </p:cNvPr>
            <p:cNvSpPr>
              <a:spLocks noChangeShapeType="1"/>
            </p:cNvSpPr>
            <p:nvPr/>
          </p:nvSpPr>
          <p:spPr bwMode="auto">
            <a:xfrm>
              <a:off x="3264" y="2419"/>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78" name="Line 22">
              <a:extLst>
                <a:ext uri="{FF2B5EF4-FFF2-40B4-BE49-F238E27FC236}">
                  <a16:creationId xmlns:a16="http://schemas.microsoft.com/office/drawing/2014/main" id="{A02895FB-8D94-46EB-4F88-27F0BF1EB64B}"/>
                </a:ext>
              </a:extLst>
            </p:cNvPr>
            <p:cNvSpPr>
              <a:spLocks noChangeShapeType="1"/>
            </p:cNvSpPr>
            <p:nvPr/>
          </p:nvSpPr>
          <p:spPr bwMode="auto">
            <a:xfrm>
              <a:off x="3888" y="2419"/>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79" name="Line 23">
              <a:extLst>
                <a:ext uri="{FF2B5EF4-FFF2-40B4-BE49-F238E27FC236}">
                  <a16:creationId xmlns:a16="http://schemas.microsoft.com/office/drawing/2014/main" id="{779A585A-5283-206A-0889-846E11F9B242}"/>
                </a:ext>
              </a:extLst>
            </p:cNvPr>
            <p:cNvSpPr>
              <a:spLocks noChangeShapeType="1"/>
            </p:cNvSpPr>
            <p:nvPr/>
          </p:nvSpPr>
          <p:spPr bwMode="auto">
            <a:xfrm>
              <a:off x="4560" y="2419"/>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0" name="Line 24">
              <a:extLst>
                <a:ext uri="{FF2B5EF4-FFF2-40B4-BE49-F238E27FC236}">
                  <a16:creationId xmlns:a16="http://schemas.microsoft.com/office/drawing/2014/main" id="{6B646392-FCC6-AB43-9552-E7271DF4BBFD}"/>
                </a:ext>
              </a:extLst>
            </p:cNvPr>
            <p:cNvSpPr>
              <a:spLocks noChangeShapeType="1"/>
            </p:cNvSpPr>
            <p:nvPr/>
          </p:nvSpPr>
          <p:spPr bwMode="auto">
            <a:xfrm>
              <a:off x="4944" y="2419"/>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1" name="Line 25">
              <a:extLst>
                <a:ext uri="{FF2B5EF4-FFF2-40B4-BE49-F238E27FC236}">
                  <a16:creationId xmlns:a16="http://schemas.microsoft.com/office/drawing/2014/main" id="{1E625805-2727-AB61-5A79-FD69CD5ED388}"/>
                </a:ext>
              </a:extLst>
            </p:cNvPr>
            <p:cNvSpPr>
              <a:spLocks noChangeShapeType="1"/>
            </p:cNvSpPr>
            <p:nvPr/>
          </p:nvSpPr>
          <p:spPr bwMode="auto">
            <a:xfrm>
              <a:off x="1056" y="2563"/>
              <a:ext cx="38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2" name="Line 26">
              <a:extLst>
                <a:ext uri="{FF2B5EF4-FFF2-40B4-BE49-F238E27FC236}">
                  <a16:creationId xmlns:a16="http://schemas.microsoft.com/office/drawing/2014/main" id="{79AC143C-7D78-1309-D0EA-E98BC4F99A90}"/>
                </a:ext>
              </a:extLst>
            </p:cNvPr>
            <p:cNvSpPr>
              <a:spLocks noChangeShapeType="1"/>
            </p:cNvSpPr>
            <p:nvPr/>
          </p:nvSpPr>
          <p:spPr bwMode="auto">
            <a:xfrm>
              <a:off x="3168" y="3091"/>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3" name="Line 27">
              <a:extLst>
                <a:ext uri="{FF2B5EF4-FFF2-40B4-BE49-F238E27FC236}">
                  <a16:creationId xmlns:a16="http://schemas.microsoft.com/office/drawing/2014/main" id="{A94B287E-8D82-BD62-F960-4711905CD4B3}"/>
                </a:ext>
              </a:extLst>
            </p:cNvPr>
            <p:cNvSpPr>
              <a:spLocks noChangeShapeType="1"/>
            </p:cNvSpPr>
            <p:nvPr/>
          </p:nvSpPr>
          <p:spPr bwMode="auto">
            <a:xfrm>
              <a:off x="2688" y="3091"/>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4" name="Line 28">
              <a:extLst>
                <a:ext uri="{FF2B5EF4-FFF2-40B4-BE49-F238E27FC236}">
                  <a16:creationId xmlns:a16="http://schemas.microsoft.com/office/drawing/2014/main" id="{E83B6925-BD54-3A4D-B225-F69DF7A88C3D}"/>
                </a:ext>
              </a:extLst>
            </p:cNvPr>
            <p:cNvSpPr>
              <a:spLocks noChangeShapeType="1"/>
            </p:cNvSpPr>
            <p:nvPr/>
          </p:nvSpPr>
          <p:spPr bwMode="auto">
            <a:xfrm>
              <a:off x="3888" y="3091"/>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5" name="Line 29">
              <a:extLst>
                <a:ext uri="{FF2B5EF4-FFF2-40B4-BE49-F238E27FC236}">
                  <a16:creationId xmlns:a16="http://schemas.microsoft.com/office/drawing/2014/main" id="{C1EF9398-C5B5-977D-50C4-805C1522B3F9}"/>
                </a:ext>
              </a:extLst>
            </p:cNvPr>
            <p:cNvSpPr>
              <a:spLocks noChangeShapeType="1"/>
            </p:cNvSpPr>
            <p:nvPr/>
          </p:nvSpPr>
          <p:spPr bwMode="auto">
            <a:xfrm>
              <a:off x="4416" y="3091"/>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6" name="Line 30">
              <a:extLst>
                <a:ext uri="{FF2B5EF4-FFF2-40B4-BE49-F238E27FC236}">
                  <a16:creationId xmlns:a16="http://schemas.microsoft.com/office/drawing/2014/main" id="{086AE7EC-5B2F-DCE2-2552-A61BF981D6E8}"/>
                </a:ext>
              </a:extLst>
            </p:cNvPr>
            <p:cNvSpPr>
              <a:spLocks noChangeShapeType="1"/>
            </p:cNvSpPr>
            <p:nvPr/>
          </p:nvSpPr>
          <p:spPr bwMode="auto">
            <a:xfrm>
              <a:off x="1728" y="3523"/>
              <a:ext cx="26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7" name="Line 31">
              <a:extLst>
                <a:ext uri="{FF2B5EF4-FFF2-40B4-BE49-F238E27FC236}">
                  <a16:creationId xmlns:a16="http://schemas.microsoft.com/office/drawing/2014/main" id="{71796966-1DCD-2630-29C3-1437AC5606E1}"/>
                </a:ext>
              </a:extLst>
            </p:cNvPr>
            <p:cNvSpPr>
              <a:spLocks noChangeShapeType="1"/>
            </p:cNvSpPr>
            <p:nvPr/>
          </p:nvSpPr>
          <p:spPr bwMode="auto">
            <a:xfrm>
              <a:off x="1728" y="3091"/>
              <a:ext cx="96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8" name="Line 32">
              <a:extLst>
                <a:ext uri="{FF2B5EF4-FFF2-40B4-BE49-F238E27FC236}">
                  <a16:creationId xmlns:a16="http://schemas.microsoft.com/office/drawing/2014/main" id="{D94373CB-79F0-C33F-7C5B-55113A9613CE}"/>
                </a:ext>
              </a:extLst>
            </p:cNvPr>
            <p:cNvSpPr>
              <a:spLocks noChangeShapeType="1"/>
            </p:cNvSpPr>
            <p:nvPr/>
          </p:nvSpPr>
          <p:spPr bwMode="auto">
            <a:xfrm>
              <a:off x="1728" y="3859"/>
              <a:ext cx="26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89" name="Line 33">
              <a:extLst>
                <a:ext uri="{FF2B5EF4-FFF2-40B4-BE49-F238E27FC236}">
                  <a16:creationId xmlns:a16="http://schemas.microsoft.com/office/drawing/2014/main" id="{EDFFA7FF-41B0-4CE5-37DA-C3D4B728C6C6}"/>
                </a:ext>
              </a:extLst>
            </p:cNvPr>
            <p:cNvSpPr>
              <a:spLocks noChangeShapeType="1"/>
            </p:cNvSpPr>
            <p:nvPr/>
          </p:nvSpPr>
          <p:spPr bwMode="auto">
            <a:xfrm>
              <a:off x="1728" y="3667"/>
              <a:ext cx="26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90" name="Line 34">
              <a:extLst>
                <a:ext uri="{FF2B5EF4-FFF2-40B4-BE49-F238E27FC236}">
                  <a16:creationId xmlns:a16="http://schemas.microsoft.com/office/drawing/2014/main" id="{CF912D85-63F9-7376-E023-BB09497A0589}"/>
                </a:ext>
              </a:extLst>
            </p:cNvPr>
            <p:cNvSpPr>
              <a:spLocks noChangeShapeType="1"/>
            </p:cNvSpPr>
            <p:nvPr/>
          </p:nvSpPr>
          <p:spPr bwMode="auto">
            <a:xfrm>
              <a:off x="1728" y="3091"/>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5491" name="Text Box 35">
              <a:extLst>
                <a:ext uri="{FF2B5EF4-FFF2-40B4-BE49-F238E27FC236}">
                  <a16:creationId xmlns:a16="http://schemas.microsoft.com/office/drawing/2014/main" id="{48A430F2-74D1-57A4-39F7-55862FDEE4A0}"/>
                </a:ext>
              </a:extLst>
            </p:cNvPr>
            <p:cNvSpPr txBox="1">
              <a:spLocks noChangeArrowheads="1"/>
            </p:cNvSpPr>
            <p:nvPr/>
          </p:nvSpPr>
          <p:spPr bwMode="auto">
            <a:xfrm>
              <a:off x="144" y="2514"/>
              <a:ext cx="874" cy="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b="1">
                  <a:latin typeface="Times New Roman" panose="02020603050405020304" pitchFamily="18" charset="0"/>
                </a:rPr>
                <a:t>Prime Generalized Relation</a:t>
              </a:r>
              <a:endParaRPr lang="en-US" altLang="en-US" sz="2400">
                <a:latin typeface="Times New Roman" panose="02020603050405020304" pitchFamily="18" charset="0"/>
              </a:endParaRPr>
            </a:p>
          </p:txBody>
        </p:sp>
        <p:sp>
          <p:nvSpPr>
            <p:cNvPr id="275492" name="Text Box 36">
              <a:extLst>
                <a:ext uri="{FF2B5EF4-FFF2-40B4-BE49-F238E27FC236}">
                  <a16:creationId xmlns:a16="http://schemas.microsoft.com/office/drawing/2014/main" id="{24001875-56F2-8088-5A16-0A459AFE8448}"/>
                </a:ext>
              </a:extLst>
            </p:cNvPr>
            <p:cNvSpPr txBox="1">
              <a:spLocks noChangeArrowheads="1"/>
            </p:cNvSpPr>
            <p:nvPr/>
          </p:nvSpPr>
          <p:spPr bwMode="auto">
            <a:xfrm>
              <a:off x="0" y="1219"/>
              <a:ext cx="720"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b="1">
                  <a:latin typeface="Times New Roman" panose="02020603050405020304" pitchFamily="18" charset="0"/>
                </a:rPr>
                <a:t>Initial Relation</a:t>
              </a: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331790678"/>
      </p:ext>
    </p:extLst>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FDA7C6A9-03DC-6E69-3530-FDBDFCB8874D}"/>
              </a:ext>
            </a:extLst>
          </p:cNvPr>
          <p:cNvSpPr>
            <a:spLocks noGrp="1" noChangeArrowheads="1"/>
          </p:cNvSpPr>
          <p:nvPr>
            <p:ph type="title"/>
          </p:nvPr>
        </p:nvSpPr>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The 5 Number Summary</a:t>
            </a:r>
          </a:p>
        </p:txBody>
      </p:sp>
      <p:sp>
        <p:nvSpPr>
          <p:cNvPr id="319491" name="Rectangle 3">
            <a:extLst>
              <a:ext uri="{FF2B5EF4-FFF2-40B4-BE49-F238E27FC236}">
                <a16:creationId xmlns:a16="http://schemas.microsoft.com/office/drawing/2014/main" id="{AFFEA3AE-1A43-8C3F-BCC3-F573E0EAC7B4}"/>
              </a:ext>
            </a:extLst>
          </p:cNvPr>
          <p:cNvSpPr>
            <a:spLocks noGrp="1" noChangeArrowheads="1"/>
          </p:cNvSpPr>
          <p:nvPr>
            <p:ph type="body" idx="1"/>
          </p:nvPr>
        </p:nvSpPr>
        <p:spPr/>
        <p:txBody>
          <a:bodyPr/>
          <a:lstStyle/>
          <a:p>
            <a:r>
              <a:rPr lang="en-US" altLang="en-US" dirty="0">
                <a:latin typeface="Times New Roman" panose="02020603050405020304" pitchFamily="18" charset="0"/>
                <a:cs typeface="Times New Roman" panose="02020603050405020304" pitchFamily="18" charset="0"/>
              </a:rPr>
              <a:t>Organize the 5 number summary</a:t>
            </a:r>
          </a:p>
          <a:p>
            <a:pPr lvl="1"/>
            <a:r>
              <a:rPr lang="en-US" altLang="en-US" dirty="0">
                <a:latin typeface="Times New Roman" panose="02020603050405020304" pitchFamily="18" charset="0"/>
                <a:cs typeface="Times New Roman" panose="02020603050405020304" pitchFamily="18" charset="0"/>
              </a:rPr>
              <a:t>Median – 68</a:t>
            </a:r>
          </a:p>
          <a:p>
            <a:pPr lvl="1"/>
            <a:r>
              <a:rPr lang="en-US" altLang="en-US" dirty="0">
                <a:latin typeface="Times New Roman" panose="02020603050405020304" pitchFamily="18" charset="0"/>
                <a:cs typeface="Times New Roman" panose="02020603050405020304" pitchFamily="18" charset="0"/>
              </a:rPr>
              <a:t>Lower Quartile – 52 </a:t>
            </a:r>
          </a:p>
          <a:p>
            <a:pPr lvl="1"/>
            <a:r>
              <a:rPr lang="en-US" altLang="en-US" dirty="0">
                <a:latin typeface="Times New Roman" panose="02020603050405020304" pitchFamily="18" charset="0"/>
                <a:cs typeface="Times New Roman" panose="02020603050405020304" pitchFamily="18" charset="0"/>
              </a:rPr>
              <a:t>Upper Quartile – 87 </a:t>
            </a:r>
          </a:p>
          <a:p>
            <a:pPr lvl="1"/>
            <a:r>
              <a:rPr lang="en-US" altLang="en-US" dirty="0">
                <a:latin typeface="Times New Roman" panose="02020603050405020304" pitchFamily="18" charset="0"/>
                <a:cs typeface="Times New Roman" panose="02020603050405020304" pitchFamily="18" charset="0"/>
              </a:rPr>
              <a:t>Max – 100 </a:t>
            </a:r>
          </a:p>
          <a:p>
            <a:pPr lvl="1"/>
            <a:r>
              <a:rPr lang="en-US" altLang="en-US" dirty="0">
                <a:latin typeface="Times New Roman" panose="02020603050405020304" pitchFamily="18" charset="0"/>
                <a:cs typeface="Times New Roman" panose="02020603050405020304" pitchFamily="18" charset="0"/>
              </a:rPr>
              <a:t>Min – 18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anim calcmode="lin" valueType="num">
                                      <p:cBhvr additive="base">
                                        <p:cTn id="7" dur="500" fill="hold"/>
                                        <p:tgtEl>
                                          <p:spTgt spid="3194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94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9491">
                                            <p:txEl>
                                              <p:pRg st="1" end="1"/>
                                            </p:txEl>
                                          </p:spTgt>
                                        </p:tgtEl>
                                        <p:attrNameLst>
                                          <p:attrName>style.visibility</p:attrName>
                                        </p:attrNameLst>
                                      </p:cBhvr>
                                      <p:to>
                                        <p:strVal val="visible"/>
                                      </p:to>
                                    </p:set>
                                    <p:anim calcmode="lin" valueType="num">
                                      <p:cBhvr additive="base">
                                        <p:cTn id="13" dur="500" fill="hold"/>
                                        <p:tgtEl>
                                          <p:spTgt spid="3194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94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9491">
                                            <p:txEl>
                                              <p:pRg st="2" end="2"/>
                                            </p:txEl>
                                          </p:spTgt>
                                        </p:tgtEl>
                                        <p:attrNameLst>
                                          <p:attrName>style.visibility</p:attrName>
                                        </p:attrNameLst>
                                      </p:cBhvr>
                                      <p:to>
                                        <p:strVal val="visible"/>
                                      </p:to>
                                    </p:set>
                                    <p:anim calcmode="lin" valueType="num">
                                      <p:cBhvr additive="base">
                                        <p:cTn id="19" dur="500" fill="hold"/>
                                        <p:tgtEl>
                                          <p:spTgt spid="3194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94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19491">
                                            <p:txEl>
                                              <p:pRg st="3" end="3"/>
                                            </p:txEl>
                                          </p:spTgt>
                                        </p:tgtEl>
                                        <p:attrNameLst>
                                          <p:attrName>style.visibility</p:attrName>
                                        </p:attrNameLst>
                                      </p:cBhvr>
                                      <p:to>
                                        <p:strVal val="visible"/>
                                      </p:to>
                                    </p:set>
                                    <p:anim calcmode="lin" valueType="num">
                                      <p:cBhvr additive="base">
                                        <p:cTn id="25" dur="500" fill="hold"/>
                                        <p:tgtEl>
                                          <p:spTgt spid="3194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94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19491">
                                            <p:txEl>
                                              <p:pRg st="4" end="4"/>
                                            </p:txEl>
                                          </p:spTgt>
                                        </p:tgtEl>
                                        <p:attrNameLst>
                                          <p:attrName>style.visibility</p:attrName>
                                        </p:attrNameLst>
                                      </p:cBhvr>
                                      <p:to>
                                        <p:strVal val="visible"/>
                                      </p:to>
                                    </p:set>
                                    <p:anim calcmode="lin" valueType="num">
                                      <p:cBhvr additive="base">
                                        <p:cTn id="31" dur="500" fill="hold"/>
                                        <p:tgtEl>
                                          <p:spTgt spid="3194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94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19491">
                                            <p:txEl>
                                              <p:pRg st="5" end="5"/>
                                            </p:txEl>
                                          </p:spTgt>
                                        </p:tgtEl>
                                        <p:attrNameLst>
                                          <p:attrName>style.visibility</p:attrName>
                                        </p:attrNameLst>
                                      </p:cBhvr>
                                      <p:to>
                                        <p:strVal val="visible"/>
                                      </p:to>
                                    </p:set>
                                    <p:anim calcmode="lin" valueType="num">
                                      <p:cBhvr additive="base">
                                        <p:cTn id="37" dur="500" fill="hold"/>
                                        <p:tgtEl>
                                          <p:spTgt spid="31949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94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2A999305-520A-3DA9-E4C5-04B23B8ACB7F}"/>
              </a:ext>
            </a:extLst>
          </p:cNvPr>
          <p:cNvSpPr>
            <a:spLocks noGrp="1" noChangeArrowheads="1"/>
          </p:cNvSpPr>
          <p:nvPr>
            <p:ph type="title"/>
          </p:nvPr>
        </p:nvSpPr>
        <p:spPr>
          <a:xfrm>
            <a:off x="628650" y="365127"/>
            <a:ext cx="7886700" cy="836950"/>
          </a:xfrm>
        </p:spPr>
        <p:txBody>
          <a:bodyPr/>
          <a:lstStyle/>
          <a:p>
            <a:pPr algn="ctr"/>
            <a:r>
              <a:rPr lang="en-US" altLang="en-US" b="1" dirty="0">
                <a:latin typeface="Times New Roman" panose="02020603050405020304" pitchFamily="18" charset="0"/>
                <a:cs typeface="Times New Roman" panose="02020603050405020304" pitchFamily="18" charset="0"/>
              </a:rPr>
              <a:t>Graphing The Data</a:t>
            </a:r>
          </a:p>
        </p:txBody>
      </p:sp>
      <p:sp>
        <p:nvSpPr>
          <p:cNvPr id="320515" name="Rectangle 3">
            <a:extLst>
              <a:ext uri="{FF2B5EF4-FFF2-40B4-BE49-F238E27FC236}">
                <a16:creationId xmlns:a16="http://schemas.microsoft.com/office/drawing/2014/main" id="{ADCCCD3D-461C-2B89-E69E-00AE497E76EB}"/>
              </a:ext>
            </a:extLst>
          </p:cNvPr>
          <p:cNvSpPr>
            <a:spLocks noGrp="1" noChangeArrowheads="1"/>
          </p:cNvSpPr>
          <p:nvPr>
            <p:ph type="body" idx="1"/>
          </p:nvPr>
        </p:nvSpPr>
        <p:spPr>
          <a:xfrm>
            <a:off x="628650" y="1253331"/>
            <a:ext cx="7886700" cy="1794669"/>
          </a:xfrm>
        </p:spPr>
        <p:txBody>
          <a:bodyPr/>
          <a:lstStyle/>
          <a:p>
            <a:r>
              <a:rPr lang="en-US" altLang="en-US" dirty="0">
                <a:latin typeface="Times New Roman" panose="02020603050405020304" pitchFamily="18" charset="0"/>
                <a:cs typeface="Times New Roman" panose="02020603050405020304" pitchFamily="18" charset="0"/>
              </a:rPr>
              <a:t>Notice, the Box includes the lower quartile, median, and upper quartile.</a:t>
            </a:r>
          </a:p>
          <a:p>
            <a:r>
              <a:rPr lang="en-US" altLang="en-US" dirty="0">
                <a:latin typeface="Times New Roman" panose="02020603050405020304" pitchFamily="18" charset="0"/>
                <a:cs typeface="Times New Roman" panose="02020603050405020304" pitchFamily="18" charset="0"/>
              </a:rPr>
              <a:t>The Whiskers extend from the Box to the max and min.</a:t>
            </a:r>
          </a:p>
        </p:txBody>
      </p:sp>
      <p:pic>
        <p:nvPicPr>
          <p:cNvPr id="320516" name="Picture 4">
            <a:extLst>
              <a:ext uri="{FF2B5EF4-FFF2-40B4-BE49-F238E27FC236}">
                <a16:creationId xmlns:a16="http://schemas.microsoft.com/office/drawing/2014/main" id="{9848A0A3-AF53-140D-65C8-84DF8FBD7DE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28650" y="3429001"/>
            <a:ext cx="7981093" cy="2970214"/>
          </a:xfrm>
          <a:noFill/>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a:extLst>
              <a:ext uri="{FF2B5EF4-FFF2-40B4-BE49-F238E27FC236}">
                <a16:creationId xmlns:a16="http://schemas.microsoft.com/office/drawing/2014/main" id="{49357F2A-9570-72F6-7198-826253865DB6}"/>
              </a:ext>
            </a:extLst>
          </p:cNvPr>
          <p:cNvSpPr>
            <a:spLocks noGrp="1" noChangeArrowheads="1"/>
          </p:cNvSpPr>
          <p:nvPr>
            <p:ph type="title"/>
          </p:nvPr>
        </p:nvSpPr>
        <p:spPr>
          <a:xfrm>
            <a:off x="628650" y="365127"/>
            <a:ext cx="7886700" cy="908870"/>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Analyzing The Graph</a:t>
            </a:r>
          </a:p>
        </p:txBody>
      </p:sp>
      <p:sp>
        <p:nvSpPr>
          <p:cNvPr id="321539" name="Rectangle 3">
            <a:extLst>
              <a:ext uri="{FF2B5EF4-FFF2-40B4-BE49-F238E27FC236}">
                <a16:creationId xmlns:a16="http://schemas.microsoft.com/office/drawing/2014/main" id="{7896AD7E-6932-67D9-2EDB-949AB90E1DD4}"/>
              </a:ext>
            </a:extLst>
          </p:cNvPr>
          <p:cNvSpPr>
            <a:spLocks noGrp="1" noChangeArrowheads="1"/>
          </p:cNvSpPr>
          <p:nvPr>
            <p:ph type="body" idx="1"/>
          </p:nvPr>
        </p:nvSpPr>
        <p:spPr>
          <a:xfrm>
            <a:off x="628650" y="1489754"/>
            <a:ext cx="7886700" cy="1939246"/>
          </a:xfrm>
        </p:spPr>
        <p:txBody>
          <a:bodyPr>
            <a:normAutofit/>
          </a:bodyPr>
          <a:lstStyle/>
          <a:p>
            <a:r>
              <a:rPr lang="en-US" altLang="en-US" dirty="0">
                <a:latin typeface="Times New Roman" panose="02020603050405020304" pitchFamily="18" charset="0"/>
                <a:cs typeface="Times New Roman" panose="02020603050405020304" pitchFamily="18" charset="0"/>
              </a:rPr>
              <a:t>The data values found inside the box represent the middle half ( 50%) of the data.</a:t>
            </a:r>
          </a:p>
          <a:p>
            <a:r>
              <a:rPr lang="en-US" altLang="en-US" dirty="0">
                <a:latin typeface="Times New Roman" panose="02020603050405020304" pitchFamily="18" charset="0"/>
                <a:cs typeface="Times New Roman" panose="02020603050405020304" pitchFamily="18" charset="0"/>
              </a:rPr>
              <a:t>The line segment inside the box represents the median</a:t>
            </a:r>
          </a:p>
          <a:p>
            <a:endParaRPr lang="en-US" altLang="en-US" sz="2000" dirty="0"/>
          </a:p>
          <a:p>
            <a:endParaRPr lang="en-US" altLang="en-US" sz="2000" dirty="0"/>
          </a:p>
        </p:txBody>
      </p:sp>
      <p:pic>
        <p:nvPicPr>
          <p:cNvPr id="321540" name="Picture 4">
            <a:extLst>
              <a:ext uri="{FF2B5EF4-FFF2-40B4-BE49-F238E27FC236}">
                <a16:creationId xmlns:a16="http://schemas.microsoft.com/office/drawing/2014/main" id="{7F8236BB-47FF-701D-840F-064DC5F1C11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59643" y="3796302"/>
            <a:ext cx="7224713" cy="2589213"/>
          </a:xfrm>
          <a:no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9842D851-4BE8-1BF2-B080-145F6FD0C037}"/>
              </a:ext>
            </a:extLst>
          </p:cNvPr>
          <p:cNvSpPr>
            <a:spLocks noGrp="1" noChangeArrowheads="1"/>
          </p:cNvSpPr>
          <p:nvPr>
            <p:ph type="title"/>
          </p:nvPr>
        </p:nvSpPr>
        <p:spPr>
          <a:xfrm>
            <a:off x="649288" y="231775"/>
            <a:ext cx="7772400" cy="844550"/>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Example Box Plot </a:t>
            </a:r>
          </a:p>
        </p:txBody>
      </p:sp>
      <p:pic>
        <p:nvPicPr>
          <p:cNvPr id="322564" name="Picture 4">
            <a:extLst>
              <a:ext uri="{FF2B5EF4-FFF2-40B4-BE49-F238E27FC236}">
                <a16:creationId xmlns:a16="http://schemas.microsoft.com/office/drawing/2014/main" id="{F30F6890-F2A3-3196-CA53-8BF6E796F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335088"/>
            <a:ext cx="6902450" cy="5522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D570E3F0-5703-1298-7958-3EA123EA481A}"/>
              </a:ext>
            </a:extLst>
          </p:cNvPr>
          <p:cNvSpPr>
            <a:spLocks noGrp="1"/>
          </p:cNvSpPr>
          <p:nvPr>
            <p:ph type="dt" sz="quarter" idx="4294967295"/>
          </p:nvPr>
        </p:nvSpPr>
        <p:spPr bwMode="auto">
          <a:xfrm>
            <a:off x="152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F8D579D-B171-44DC-928B-4AE93F5F33EF}" type="datetime4">
              <a:rPr lang="en-US" altLang="en-US" sz="1200"/>
              <a:pPr eaLnBrk="1" hangingPunct="1"/>
              <a:t>August 8, 2023</a:t>
            </a:fld>
            <a:endParaRPr lang="en-US" altLang="en-US" sz="1200"/>
          </a:p>
        </p:txBody>
      </p:sp>
      <p:sp>
        <p:nvSpPr>
          <p:cNvPr id="19459" name="Footer Placeholder 4">
            <a:extLst>
              <a:ext uri="{FF2B5EF4-FFF2-40B4-BE49-F238E27FC236}">
                <a16:creationId xmlns:a16="http://schemas.microsoft.com/office/drawing/2014/main" id="{FB607779-A0A6-E336-5564-B49CD3B50F13}"/>
              </a:ext>
            </a:extLst>
          </p:cNvPr>
          <p:cNvSpPr>
            <a:spLocks noGrp="1"/>
          </p:cNvSpPr>
          <p:nvPr>
            <p:ph type="ftr" sz="quarter" idx="4294967295"/>
          </p:nvPr>
        </p:nvSpPr>
        <p:spPr bwMode="auto">
          <a:xfrm>
            <a:off x="3124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200"/>
              <a:t>Data Mining: Concepts and Techniques</a:t>
            </a:r>
          </a:p>
        </p:txBody>
      </p:sp>
      <p:sp>
        <p:nvSpPr>
          <p:cNvPr id="19460" name="Slide Number Placeholder 5">
            <a:extLst>
              <a:ext uri="{FF2B5EF4-FFF2-40B4-BE49-F238E27FC236}">
                <a16:creationId xmlns:a16="http://schemas.microsoft.com/office/drawing/2014/main" id="{9786E86B-CA68-0505-CD25-8D14DE4193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560263A-3413-447B-A91D-347766357DE4}" type="slidenum">
              <a:rPr lang="en-US" altLang="en-US" sz="1200"/>
              <a:pPr eaLnBrk="1" hangingPunct="1"/>
              <a:t>74</a:t>
            </a:fld>
            <a:endParaRPr lang="en-US" altLang="en-US" sz="1200"/>
          </a:p>
        </p:txBody>
      </p:sp>
      <p:sp>
        <p:nvSpPr>
          <p:cNvPr id="19461" name="Rectangle 2">
            <a:extLst>
              <a:ext uri="{FF2B5EF4-FFF2-40B4-BE49-F238E27FC236}">
                <a16:creationId xmlns:a16="http://schemas.microsoft.com/office/drawing/2014/main" id="{17766E2B-7B71-981E-E2B8-65EA41934AF8}"/>
              </a:ext>
            </a:extLst>
          </p:cNvPr>
          <p:cNvSpPr>
            <a:spLocks noGrp="1" noChangeArrowheads="1"/>
          </p:cNvSpPr>
          <p:nvPr>
            <p:ph type="title"/>
          </p:nvPr>
        </p:nvSpPr>
        <p:spPr>
          <a:xfrm>
            <a:off x="0" y="309080"/>
            <a:ext cx="9144000" cy="1057382"/>
          </a:xfrm>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Visualization of Data Dispersion: 3-D Boxplots</a:t>
            </a:r>
          </a:p>
        </p:txBody>
      </p:sp>
      <p:pic>
        <p:nvPicPr>
          <p:cNvPr id="19462" name="Picture 3" descr="1">
            <a:extLst>
              <a:ext uri="{FF2B5EF4-FFF2-40B4-BE49-F238E27FC236}">
                <a16:creationId xmlns:a16="http://schemas.microsoft.com/office/drawing/2014/main" id="{9D85B3B7-D7B4-AF25-13AA-3D91D8360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46606"/>
            <a:ext cx="8991600" cy="511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229A15B9-A0FA-7D4F-6ADE-D0536A4D6D3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1EE2CEC-DB0E-4DA1-B0C6-2256DD869BF8}" type="slidenum">
              <a:rPr lang="en-US" altLang="en-US" sz="1200"/>
              <a:pPr eaLnBrk="1" hangingPunct="1"/>
              <a:t>75</a:t>
            </a:fld>
            <a:endParaRPr lang="en-US" altLang="en-US" sz="1200"/>
          </a:p>
        </p:txBody>
      </p:sp>
      <p:sp>
        <p:nvSpPr>
          <p:cNvPr id="21507" name="Rectangle 2">
            <a:extLst>
              <a:ext uri="{FF2B5EF4-FFF2-40B4-BE49-F238E27FC236}">
                <a16:creationId xmlns:a16="http://schemas.microsoft.com/office/drawing/2014/main" id="{A14475A0-480C-7FAC-2A8A-5C4CBD346DBA}"/>
              </a:ext>
            </a:extLst>
          </p:cNvPr>
          <p:cNvSpPr>
            <a:spLocks noGrp="1" noChangeArrowheads="1"/>
          </p:cNvSpPr>
          <p:nvPr>
            <p:ph type="title"/>
          </p:nvPr>
        </p:nvSpPr>
        <p:spPr>
          <a:xfrm>
            <a:off x="0" y="228600"/>
            <a:ext cx="9144000" cy="762000"/>
          </a:xfrm>
        </p:spPr>
        <p:txBody>
          <a:bodyPr/>
          <a:lstStyle/>
          <a:p>
            <a:pPr eaLnBrk="1" hangingPunct="1"/>
            <a:r>
              <a:rPr lang="en-US" altLang="en-US" sz="3200" b="1" dirty="0">
                <a:latin typeface="Times New Roman" panose="02020603050405020304" pitchFamily="18" charset="0"/>
                <a:cs typeface="Times New Roman" panose="02020603050405020304" pitchFamily="18" charset="0"/>
              </a:rPr>
              <a:t>Graphic Displays of Basic Statistical Descriptions</a:t>
            </a:r>
          </a:p>
        </p:txBody>
      </p:sp>
      <p:sp>
        <p:nvSpPr>
          <p:cNvPr id="21508" name="Rectangle 3">
            <a:extLst>
              <a:ext uri="{FF2B5EF4-FFF2-40B4-BE49-F238E27FC236}">
                <a16:creationId xmlns:a16="http://schemas.microsoft.com/office/drawing/2014/main" id="{F366031A-6599-5925-DB57-0963E5627F65}"/>
              </a:ext>
            </a:extLst>
          </p:cNvPr>
          <p:cNvSpPr>
            <a:spLocks noGrp="1" noChangeArrowheads="1"/>
          </p:cNvSpPr>
          <p:nvPr>
            <p:ph type="body" idx="1"/>
          </p:nvPr>
        </p:nvSpPr>
        <p:spPr>
          <a:xfrm>
            <a:off x="628650" y="1284154"/>
            <a:ext cx="7886700" cy="4931712"/>
          </a:xfrm>
        </p:spPr>
        <p:txBody>
          <a:bodyPr>
            <a:normAutofit lnSpcReduction="10000"/>
          </a:bodyPr>
          <a:lstStyle/>
          <a:p>
            <a:pPr eaLnBrk="1" hangingPunct="1">
              <a:lnSpc>
                <a:spcPct val="140000"/>
              </a:lnSpc>
              <a:buSzPct val="80000"/>
            </a:pPr>
            <a:r>
              <a:rPr lang="en-US" altLang="en-US" sz="2400" b="1" dirty="0"/>
              <a:t>Boxplot</a:t>
            </a:r>
            <a:r>
              <a:rPr lang="en-US" altLang="en-US" sz="2400" dirty="0"/>
              <a:t>: graphic display of five-number summary</a:t>
            </a:r>
          </a:p>
          <a:p>
            <a:pPr eaLnBrk="1" hangingPunct="1">
              <a:lnSpc>
                <a:spcPct val="140000"/>
              </a:lnSpc>
              <a:buSzPct val="80000"/>
            </a:pPr>
            <a:r>
              <a:rPr lang="en-US" altLang="en-US" sz="2400" b="1" dirty="0"/>
              <a:t>Histogram</a:t>
            </a:r>
            <a:r>
              <a:rPr lang="en-US" altLang="en-US" sz="2400" dirty="0"/>
              <a:t>: x-axis are values, y-axis </a:t>
            </a:r>
            <a:r>
              <a:rPr lang="en-US" altLang="en-US" sz="2400" dirty="0" err="1"/>
              <a:t>repres</a:t>
            </a:r>
            <a:r>
              <a:rPr lang="en-US" altLang="en-US" sz="2400" dirty="0"/>
              <a:t>. frequencies </a:t>
            </a:r>
          </a:p>
          <a:p>
            <a:pPr eaLnBrk="1" hangingPunct="1">
              <a:lnSpc>
                <a:spcPct val="140000"/>
              </a:lnSpc>
              <a:buSzPct val="80000"/>
            </a:pPr>
            <a:r>
              <a:rPr lang="en-US" altLang="en-US" sz="2400" b="1" dirty="0"/>
              <a:t>Quantile plot</a:t>
            </a:r>
            <a:r>
              <a:rPr lang="en-US" altLang="en-US" sz="2400" dirty="0"/>
              <a:t>:  each value </a:t>
            </a:r>
            <a:r>
              <a:rPr lang="en-US" altLang="en-US" sz="2400" i="1" dirty="0"/>
              <a:t>x</a:t>
            </a:r>
            <a:r>
              <a:rPr lang="en-US" altLang="en-US" sz="2400" i="1" baseline="-25000" dirty="0"/>
              <a:t>i</a:t>
            </a:r>
            <a:r>
              <a:rPr lang="en-US" altLang="en-US" sz="2400" baseline="-25000" dirty="0"/>
              <a:t>  </a:t>
            </a:r>
            <a:r>
              <a:rPr lang="en-US" altLang="en-US" sz="2400" dirty="0"/>
              <a:t>is paired with </a:t>
            </a:r>
            <a:r>
              <a:rPr lang="en-US" altLang="en-US" sz="2400" i="1" dirty="0"/>
              <a:t>f</a:t>
            </a:r>
            <a:r>
              <a:rPr lang="en-US" altLang="en-US" sz="2400" i="1" baseline="-25000" dirty="0"/>
              <a:t>i </a:t>
            </a:r>
            <a:r>
              <a:rPr lang="en-US" altLang="en-US" sz="2400" dirty="0"/>
              <a:t> indicating that approximately 100 </a:t>
            </a:r>
            <a:r>
              <a:rPr lang="en-US" altLang="en-US" sz="2400" i="1" dirty="0"/>
              <a:t>f</a:t>
            </a:r>
            <a:r>
              <a:rPr lang="en-US" altLang="en-US" sz="2400" i="1" baseline="-25000" dirty="0"/>
              <a:t>i </a:t>
            </a:r>
            <a:r>
              <a:rPr lang="en-US" altLang="en-US" sz="2400" dirty="0"/>
              <a:t>% of data  are </a:t>
            </a:r>
            <a:r>
              <a:rPr lang="en-US" altLang="en-US" sz="2400" dirty="0">
                <a:sym typeface="Symbol" panose="05050102010706020507" pitchFamily="18" charset="2"/>
              </a:rPr>
              <a:t></a:t>
            </a:r>
            <a:r>
              <a:rPr lang="en-US" altLang="en-US" sz="2400" dirty="0"/>
              <a:t> </a:t>
            </a:r>
            <a:r>
              <a:rPr lang="en-US" altLang="en-US" sz="2400" i="1" dirty="0"/>
              <a:t>x</a:t>
            </a:r>
            <a:r>
              <a:rPr lang="en-US" altLang="en-US" sz="2400" i="1" baseline="-25000" dirty="0"/>
              <a:t>i</a:t>
            </a:r>
            <a:r>
              <a:rPr lang="en-US" altLang="en-US" sz="2400" baseline="-25000" dirty="0"/>
              <a:t> </a:t>
            </a:r>
            <a:endParaRPr lang="en-US" altLang="en-US" sz="2400" dirty="0"/>
          </a:p>
          <a:p>
            <a:pPr eaLnBrk="1" hangingPunct="1">
              <a:lnSpc>
                <a:spcPct val="140000"/>
              </a:lnSpc>
              <a:buSzPct val="80000"/>
            </a:pPr>
            <a:r>
              <a:rPr lang="en-US" altLang="en-US" sz="2400" b="1" dirty="0"/>
              <a:t>Quantile-quantile (q-q) plot</a:t>
            </a:r>
            <a:r>
              <a:rPr lang="en-US" altLang="en-US" sz="2400" dirty="0"/>
              <a:t>: graphs the quantiles of one univariant distribution against the corresponding quantiles of another</a:t>
            </a:r>
          </a:p>
          <a:p>
            <a:pPr eaLnBrk="1" hangingPunct="1">
              <a:lnSpc>
                <a:spcPct val="140000"/>
              </a:lnSpc>
              <a:buSzPct val="80000"/>
            </a:pPr>
            <a:r>
              <a:rPr lang="en-US" altLang="en-US" sz="2400" b="1" dirty="0"/>
              <a:t>Scatter plot</a:t>
            </a:r>
            <a:r>
              <a:rPr lang="en-US" altLang="en-US" sz="2400" dirty="0"/>
              <a:t>: each pair of values is a pair of coordinates and plotted as points in the plane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6">
            <a:extLst>
              <a:ext uri="{FF2B5EF4-FFF2-40B4-BE49-F238E27FC236}">
                <a16:creationId xmlns:a16="http://schemas.microsoft.com/office/drawing/2014/main" id="{C6CD5F46-E25D-DCF8-9C36-D1F35F31B4B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D6C094D-F9E8-40DC-B703-3B21B720CB46}" type="slidenum">
              <a:rPr lang="en-US" altLang="en-US" sz="1200"/>
              <a:pPr eaLnBrk="1" hangingPunct="1"/>
              <a:t>76</a:t>
            </a:fld>
            <a:endParaRPr lang="en-US" altLang="en-US" sz="1200"/>
          </a:p>
        </p:txBody>
      </p:sp>
      <p:sp>
        <p:nvSpPr>
          <p:cNvPr id="22531" name="Rectangle 1026">
            <a:extLst>
              <a:ext uri="{FF2B5EF4-FFF2-40B4-BE49-F238E27FC236}">
                <a16:creationId xmlns:a16="http://schemas.microsoft.com/office/drawing/2014/main" id="{FA38DEFF-6295-91C7-1503-4D72C30FF48A}"/>
              </a:ext>
            </a:extLst>
          </p:cNvPr>
          <p:cNvSpPr>
            <a:spLocks noGrp="1" noChangeArrowheads="1"/>
          </p:cNvSpPr>
          <p:nvPr>
            <p:ph type="title"/>
          </p:nvPr>
        </p:nvSpPr>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Histogram Analysis</a:t>
            </a:r>
          </a:p>
        </p:txBody>
      </p:sp>
      <p:sp>
        <p:nvSpPr>
          <p:cNvPr id="22532" name="Rectangle 1027">
            <a:extLst>
              <a:ext uri="{FF2B5EF4-FFF2-40B4-BE49-F238E27FC236}">
                <a16:creationId xmlns:a16="http://schemas.microsoft.com/office/drawing/2014/main" id="{E238579B-2869-1644-ACF6-3F850F335DC1}"/>
              </a:ext>
            </a:extLst>
          </p:cNvPr>
          <p:cNvSpPr>
            <a:spLocks noGrp="1" noChangeArrowheads="1"/>
          </p:cNvSpPr>
          <p:nvPr>
            <p:ph type="body" sz="half" idx="1"/>
          </p:nvPr>
        </p:nvSpPr>
        <p:spPr>
          <a:xfrm>
            <a:off x="304799" y="1295400"/>
            <a:ext cx="5356261" cy="5181600"/>
          </a:xfrm>
        </p:spPr>
        <p:txBody>
          <a:bodyPr/>
          <a:lstStyle/>
          <a:p>
            <a:pPr eaLnBrk="1" hangingPunct="1">
              <a:lnSpc>
                <a:spcPct val="110000"/>
              </a:lnSpc>
            </a:pPr>
            <a:r>
              <a:rPr lang="en-US" altLang="en-US" sz="2000" dirty="0"/>
              <a:t>Histogram: Graph display of tabulated frequencies, shown as bars</a:t>
            </a:r>
          </a:p>
          <a:p>
            <a:pPr eaLnBrk="1" hangingPunct="1">
              <a:lnSpc>
                <a:spcPct val="110000"/>
              </a:lnSpc>
            </a:pPr>
            <a:r>
              <a:rPr lang="en-US" altLang="en-US" sz="2000" dirty="0"/>
              <a:t>It shows what proportion of cases fall into each of several categories</a:t>
            </a:r>
          </a:p>
          <a:p>
            <a:pPr eaLnBrk="1" hangingPunct="1">
              <a:lnSpc>
                <a:spcPct val="110000"/>
              </a:lnSpc>
            </a:pPr>
            <a:r>
              <a:rPr lang="en-US" altLang="en-US" sz="2000" dirty="0"/>
              <a:t>Differs from a bar chart in that it is the </a:t>
            </a:r>
            <a:r>
              <a:rPr lang="en-US" altLang="en-US" sz="2000" i="1" dirty="0"/>
              <a:t>area</a:t>
            </a:r>
            <a:r>
              <a:rPr lang="en-US" altLang="en-US" sz="2000" dirty="0"/>
              <a:t> of the bar that denotes the value, not the height as in bar charts, a crucial distinction when the categories are not of uniform width</a:t>
            </a:r>
          </a:p>
          <a:p>
            <a:pPr eaLnBrk="1" hangingPunct="1">
              <a:lnSpc>
                <a:spcPct val="110000"/>
              </a:lnSpc>
            </a:pPr>
            <a:r>
              <a:rPr lang="en-US" altLang="en-US" sz="2000" dirty="0"/>
              <a:t>The categories are usually specified as non-overlapping intervals of some variable. The categories (bars) must be adjacent</a:t>
            </a:r>
          </a:p>
          <a:p>
            <a:pPr eaLnBrk="1" hangingPunct="1">
              <a:lnSpc>
                <a:spcPct val="110000"/>
              </a:lnSpc>
            </a:pPr>
            <a:endParaRPr lang="en-US" altLang="en-US" sz="1600" dirty="0"/>
          </a:p>
        </p:txBody>
      </p:sp>
      <p:graphicFrame>
        <p:nvGraphicFramePr>
          <p:cNvPr id="22533" name="Object 1029">
            <a:extLst>
              <a:ext uri="{FF2B5EF4-FFF2-40B4-BE49-F238E27FC236}">
                <a16:creationId xmlns:a16="http://schemas.microsoft.com/office/drawing/2014/main" id="{FF3FE1FC-C87D-125F-33CE-79AB47C81CDD}"/>
              </a:ext>
            </a:extLst>
          </p:cNvPr>
          <p:cNvGraphicFramePr>
            <a:graphicFrameLocks noGrp="1"/>
          </p:cNvGraphicFramePr>
          <p:nvPr>
            <p:ph sz="half" idx="2"/>
            <p:extLst>
              <p:ext uri="{D42A27DB-BD31-4B8C-83A1-F6EECF244321}">
                <p14:modId xmlns:p14="http://schemas.microsoft.com/office/powerpoint/2010/main" val="2723452836"/>
              </p:ext>
            </p:extLst>
          </p:nvPr>
        </p:nvGraphicFramePr>
        <p:xfrm>
          <a:off x="5736190" y="1327079"/>
          <a:ext cx="5558319" cy="4342116"/>
        </p:xfrm>
        <a:graphic>
          <a:graphicData uri="http://schemas.openxmlformats.org/presentationml/2006/ole">
            <mc:AlternateContent xmlns:mc="http://schemas.openxmlformats.org/markup-compatibility/2006">
              <mc:Choice xmlns:v="urn:schemas-microsoft-com:vml" Requires="v">
                <p:oleObj name="Chart" r:id="rId3" imgW="11872996" imgH="5772018" progId="MSGraph.Chart.8">
                  <p:embed followColorScheme="full"/>
                </p:oleObj>
              </mc:Choice>
              <mc:Fallback>
                <p:oleObj name="Chart" r:id="rId3" imgW="11872996" imgH="5772018" progId="MSGraph.Chart.8">
                  <p:embed followColorScheme="full"/>
                  <p:pic>
                    <p:nvPicPr>
                      <p:cNvPr id="22533" name="Object 1029">
                        <a:extLst>
                          <a:ext uri="{FF2B5EF4-FFF2-40B4-BE49-F238E27FC236}">
                            <a16:creationId xmlns:a16="http://schemas.microsoft.com/office/drawing/2014/main" id="{FF3FE1FC-C87D-125F-33CE-79AB47C81CDD}"/>
                          </a:ext>
                        </a:extLst>
                      </p:cNvPr>
                      <p:cNvPicPr>
                        <a:picLocks noChangeArrowheads="1"/>
                      </p:cNvPicPr>
                      <p:nvPr/>
                    </p:nvPicPr>
                    <p:blipFill>
                      <a:blip r:embed="rId4"/>
                      <a:srcRect/>
                      <a:stretch>
                        <a:fillRect/>
                      </a:stretch>
                    </p:blipFill>
                    <p:spPr bwMode="auto">
                      <a:xfrm>
                        <a:off x="5736190" y="1327079"/>
                        <a:ext cx="5558319" cy="4342116"/>
                      </a:xfrm>
                      <a:prstGeom prst="rect">
                        <a:avLst/>
                      </a:prstGeom>
                      <a:noFill/>
                      <a:ln>
                        <a:noFill/>
                      </a:ln>
                      <a:effectLst/>
                    </p:spPr>
                  </p:pic>
                </p:oleObj>
              </mc:Fallback>
            </mc:AlternateContent>
          </a:graphicData>
        </a:graphic>
      </p:graphicFrame>
    </p:spTree>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6">
            <a:extLst>
              <a:ext uri="{FF2B5EF4-FFF2-40B4-BE49-F238E27FC236}">
                <a16:creationId xmlns:a16="http://schemas.microsoft.com/office/drawing/2014/main" id="{BBAC75E0-3728-33CD-9BCC-CEAB5530686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A1FF3E0-42B5-485A-A745-C1D7F905D6D5}" type="slidenum">
              <a:rPr lang="en-US" altLang="en-US" sz="1200"/>
              <a:pPr eaLnBrk="1" hangingPunct="1"/>
              <a:t>77</a:t>
            </a:fld>
            <a:endParaRPr lang="en-US" altLang="en-US" sz="1200"/>
          </a:p>
        </p:txBody>
      </p:sp>
      <p:sp>
        <p:nvSpPr>
          <p:cNvPr id="23555" name="Rectangle 2">
            <a:extLst>
              <a:ext uri="{FF2B5EF4-FFF2-40B4-BE49-F238E27FC236}">
                <a16:creationId xmlns:a16="http://schemas.microsoft.com/office/drawing/2014/main" id="{8C3F1AF1-9680-C6B6-D15E-61A695C9CFDE}"/>
              </a:ext>
            </a:extLst>
          </p:cNvPr>
          <p:cNvSpPr>
            <a:spLocks noGrp="1" noChangeArrowheads="1"/>
          </p:cNvSpPr>
          <p:nvPr>
            <p:ph type="title"/>
          </p:nvPr>
        </p:nvSpPr>
        <p:spPr>
          <a:xfrm>
            <a:off x="152400" y="152400"/>
            <a:ext cx="8839200" cy="762000"/>
          </a:xfrm>
        </p:spPr>
        <p:txBody>
          <a:bodyPr/>
          <a:lstStyle/>
          <a:p>
            <a:pPr algn="ctr" eaLnBrk="1" hangingPunct="1"/>
            <a:r>
              <a:rPr lang="en-US" altLang="en-US" sz="3200" b="1" dirty="0">
                <a:latin typeface="Times New Roman" panose="02020603050405020304" pitchFamily="18" charset="0"/>
                <a:cs typeface="Times New Roman" panose="02020603050405020304" pitchFamily="18" charset="0"/>
              </a:rPr>
              <a:t>Histograms Often Tell More than Boxplots</a:t>
            </a:r>
          </a:p>
        </p:txBody>
      </p:sp>
      <p:graphicFrame>
        <p:nvGraphicFramePr>
          <p:cNvPr id="23556" name="Object 4">
            <a:extLst>
              <a:ext uri="{FF2B5EF4-FFF2-40B4-BE49-F238E27FC236}">
                <a16:creationId xmlns:a16="http://schemas.microsoft.com/office/drawing/2014/main" id="{BA84DE85-4685-87A7-3313-DD4F1D7D3A15}"/>
              </a:ext>
            </a:extLst>
          </p:cNvPr>
          <p:cNvGraphicFramePr>
            <a:graphicFrameLocks noGrp="1" noChangeAspect="1"/>
          </p:cNvGraphicFramePr>
          <p:nvPr>
            <p:ph sz="half" idx="2"/>
          </p:nvPr>
        </p:nvGraphicFramePr>
        <p:xfrm>
          <a:off x="457200" y="1295400"/>
          <a:ext cx="3962400" cy="2417763"/>
        </p:xfrm>
        <a:graphic>
          <a:graphicData uri="http://schemas.openxmlformats.org/presentationml/2006/ole">
            <mc:AlternateContent xmlns:mc="http://schemas.openxmlformats.org/markup-compatibility/2006">
              <mc:Choice xmlns:v="urn:schemas-microsoft-com:vml" Requires="v">
                <p:oleObj name="SmartDraw" r:id="rId3" imgW="3063240" imgH="1691640" progId="SmartDraw.2">
                  <p:embed/>
                </p:oleObj>
              </mc:Choice>
              <mc:Fallback>
                <p:oleObj name="SmartDraw" r:id="rId3" imgW="3063240" imgH="1691640" progId="SmartDraw.2">
                  <p:embed/>
                  <p:pic>
                    <p:nvPicPr>
                      <p:cNvPr id="23556" name="Object 4">
                        <a:extLst>
                          <a:ext uri="{FF2B5EF4-FFF2-40B4-BE49-F238E27FC236}">
                            <a16:creationId xmlns:a16="http://schemas.microsoft.com/office/drawing/2014/main" id="{BA84DE85-4685-87A7-3313-DD4F1D7D3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3962400"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7">
            <a:extLst>
              <a:ext uri="{FF2B5EF4-FFF2-40B4-BE49-F238E27FC236}">
                <a16:creationId xmlns:a16="http://schemas.microsoft.com/office/drawing/2014/main" id="{18CE8382-5890-334F-01E2-6E238EC3D635}"/>
              </a:ext>
            </a:extLst>
          </p:cNvPr>
          <p:cNvGraphicFramePr>
            <a:graphicFrameLocks noGrp="1" noChangeAspect="1"/>
          </p:cNvGraphicFramePr>
          <p:nvPr>
            <p:ph sz="half" idx="1"/>
          </p:nvPr>
        </p:nvGraphicFramePr>
        <p:xfrm>
          <a:off x="457200" y="4043363"/>
          <a:ext cx="3886200" cy="2433637"/>
        </p:xfrm>
        <a:graphic>
          <a:graphicData uri="http://schemas.openxmlformats.org/presentationml/2006/ole">
            <mc:AlternateContent xmlns:mc="http://schemas.openxmlformats.org/markup-compatibility/2006">
              <mc:Choice xmlns:v="urn:schemas-microsoft-com:vml" Requires="v">
                <p:oleObj name="SmartDraw" r:id="rId5" imgW="3063240" imgH="1691640" progId="SmartDraw.2">
                  <p:embed/>
                </p:oleObj>
              </mc:Choice>
              <mc:Fallback>
                <p:oleObj name="SmartDraw" r:id="rId5" imgW="3063240" imgH="1691640" progId="SmartDraw.2">
                  <p:embed/>
                  <p:pic>
                    <p:nvPicPr>
                      <p:cNvPr id="23557" name="Object 7">
                        <a:extLst>
                          <a:ext uri="{FF2B5EF4-FFF2-40B4-BE49-F238E27FC236}">
                            <a16:creationId xmlns:a16="http://schemas.microsoft.com/office/drawing/2014/main" id="{18CE8382-5890-334F-01E2-6E238EC3D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043363"/>
                        <a:ext cx="38862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Rectangle 9">
            <a:extLst>
              <a:ext uri="{FF2B5EF4-FFF2-40B4-BE49-F238E27FC236}">
                <a16:creationId xmlns:a16="http://schemas.microsoft.com/office/drawing/2014/main" id="{CE89AEA0-3DC1-D13E-70D5-B242331E8BF4}"/>
              </a:ext>
            </a:extLst>
          </p:cNvPr>
          <p:cNvSpPr>
            <a:spLocks noChangeArrowheads="1"/>
          </p:cNvSpPr>
          <p:nvPr/>
        </p:nvSpPr>
        <p:spPr bwMode="auto">
          <a:xfrm>
            <a:off x="4572000" y="1068513"/>
            <a:ext cx="3657600" cy="514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10000"/>
              </a:lnSpc>
              <a:spcBef>
                <a:spcPct val="20000"/>
              </a:spcBef>
              <a:buClr>
                <a:schemeClr val="folHlink"/>
              </a:buClr>
              <a:buSzPct val="60000"/>
              <a:buFont typeface="Wingdings" panose="05000000000000000000" pitchFamily="2" charset="2"/>
              <a:buChar char="n"/>
            </a:pPr>
            <a:r>
              <a:rPr lang="en-US" altLang="en-US" dirty="0">
                <a:latin typeface="Times New Roman" panose="02020603050405020304" pitchFamily="18" charset="0"/>
                <a:cs typeface="Times New Roman" panose="02020603050405020304" pitchFamily="18" charset="0"/>
              </a:rPr>
              <a:t>The two histograms shown in the left may have the same boxplot representation</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dirty="0">
                <a:latin typeface="Times New Roman" panose="02020603050405020304" pitchFamily="18" charset="0"/>
                <a:cs typeface="Times New Roman" panose="02020603050405020304" pitchFamily="18" charset="0"/>
              </a:rPr>
              <a:t>The same values for: min, Q1, median, Q3, max</a:t>
            </a:r>
          </a:p>
          <a:p>
            <a:pPr eaLnBrk="1" hangingPunct="1">
              <a:lnSpc>
                <a:spcPct val="110000"/>
              </a:lnSpc>
              <a:spcBef>
                <a:spcPct val="20000"/>
              </a:spcBef>
              <a:buClr>
                <a:schemeClr val="folHlink"/>
              </a:buClr>
              <a:buSzPct val="60000"/>
              <a:buFont typeface="Wingdings" panose="05000000000000000000" pitchFamily="2" charset="2"/>
              <a:buChar char="n"/>
            </a:pPr>
            <a:r>
              <a:rPr lang="en-US" altLang="en-US" dirty="0">
                <a:latin typeface="Times New Roman" panose="02020603050405020304" pitchFamily="18" charset="0"/>
                <a:cs typeface="Times New Roman" panose="02020603050405020304" pitchFamily="18" charset="0"/>
              </a:rPr>
              <a:t>But they have rather different data distributions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a:extLst>
              <a:ext uri="{FF2B5EF4-FFF2-40B4-BE49-F238E27FC236}">
                <a16:creationId xmlns:a16="http://schemas.microsoft.com/office/drawing/2014/main" id="{B987CFA9-856D-30A7-2C5B-C309B98EE0FF}"/>
              </a:ext>
            </a:extLst>
          </p:cNvPr>
          <p:cNvSpPr>
            <a:spLocks noGrp="1"/>
          </p:cNvSpPr>
          <p:nvPr>
            <p:ph type="ftr" sz="quarter" idx="4294967295"/>
          </p:nvPr>
        </p:nvSpPr>
        <p:spPr bwMode="auto">
          <a:xfrm>
            <a:off x="3124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200"/>
              <a:t>Data Mining: Concepts and Techniques</a:t>
            </a:r>
          </a:p>
        </p:txBody>
      </p:sp>
      <p:sp>
        <p:nvSpPr>
          <p:cNvPr id="24579" name="Slide Number Placeholder 5">
            <a:extLst>
              <a:ext uri="{FF2B5EF4-FFF2-40B4-BE49-F238E27FC236}">
                <a16:creationId xmlns:a16="http://schemas.microsoft.com/office/drawing/2014/main" id="{0F20908F-193A-CB9C-DFAA-B9F811F0D47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B276B31-9058-4720-B466-CC0D631CFF89}" type="slidenum">
              <a:rPr lang="en-US" altLang="en-US" sz="1200"/>
              <a:pPr eaLnBrk="1" hangingPunct="1"/>
              <a:t>78</a:t>
            </a:fld>
            <a:endParaRPr lang="en-US" altLang="en-US" sz="1200"/>
          </a:p>
        </p:txBody>
      </p:sp>
      <p:sp>
        <p:nvSpPr>
          <p:cNvPr id="24580" name="Rectangle 2">
            <a:extLst>
              <a:ext uri="{FF2B5EF4-FFF2-40B4-BE49-F238E27FC236}">
                <a16:creationId xmlns:a16="http://schemas.microsoft.com/office/drawing/2014/main" id="{07776C3B-626E-6DA7-D449-A554F36547DD}"/>
              </a:ext>
            </a:extLst>
          </p:cNvPr>
          <p:cNvSpPr>
            <a:spLocks noGrp="1" noChangeArrowheads="1"/>
          </p:cNvSpPr>
          <p:nvPr>
            <p:ph type="title"/>
          </p:nvPr>
        </p:nvSpPr>
        <p:spPr>
          <a:xfrm>
            <a:off x="628650" y="365127"/>
            <a:ext cx="7886700" cy="425984"/>
          </a:xfrm>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Quantile Plot</a:t>
            </a:r>
          </a:p>
        </p:txBody>
      </p:sp>
      <p:sp>
        <p:nvSpPr>
          <p:cNvPr id="24581" name="Rectangle 3">
            <a:extLst>
              <a:ext uri="{FF2B5EF4-FFF2-40B4-BE49-F238E27FC236}">
                <a16:creationId xmlns:a16="http://schemas.microsoft.com/office/drawing/2014/main" id="{4EFAF24F-662D-3BE2-AEAB-A9119C504DFC}"/>
              </a:ext>
            </a:extLst>
          </p:cNvPr>
          <p:cNvSpPr>
            <a:spLocks noGrp="1" noChangeArrowheads="1"/>
          </p:cNvSpPr>
          <p:nvPr>
            <p:ph type="body" idx="1"/>
          </p:nvPr>
        </p:nvSpPr>
        <p:spPr>
          <a:xfrm>
            <a:off x="381000" y="791111"/>
            <a:ext cx="8382000" cy="3082246"/>
          </a:xfrm>
        </p:spPr>
        <p:txBody>
          <a:bodyPr>
            <a:normAutofit/>
          </a:bodyPr>
          <a:lstStyle/>
          <a:p>
            <a:pPr eaLnBrk="1" hangingPunct="1">
              <a:lnSpc>
                <a:spcPct val="90000"/>
              </a:lnSpc>
            </a:pPr>
            <a:r>
              <a:rPr lang="en-US" altLang="en-US" dirty="0">
                <a:latin typeface="Times New Roman" panose="02020603050405020304" pitchFamily="18" charset="0"/>
                <a:cs typeface="Times New Roman" panose="02020603050405020304" pitchFamily="18" charset="0"/>
              </a:rPr>
              <a:t>Displays all of the data (allowing the user to assess both the overall behavior and unusual occurrences)</a:t>
            </a:r>
          </a:p>
          <a:p>
            <a:pPr eaLnBrk="1" hangingPunct="1">
              <a:lnSpc>
                <a:spcPct val="90000"/>
              </a:lnSpc>
            </a:pPr>
            <a:r>
              <a:rPr lang="en-US" altLang="en-US" dirty="0">
                <a:latin typeface="Times New Roman" panose="02020603050405020304" pitchFamily="18" charset="0"/>
                <a:cs typeface="Times New Roman" panose="02020603050405020304" pitchFamily="18" charset="0"/>
              </a:rPr>
              <a:t>Plots quantile information</a:t>
            </a:r>
          </a:p>
          <a:p>
            <a:pPr lvl="1" eaLnBrk="1" hangingPunct="1">
              <a:lnSpc>
                <a:spcPct val="90000"/>
              </a:lnSpc>
            </a:pPr>
            <a:r>
              <a:rPr lang="en-US" altLang="en-US" sz="2800" dirty="0">
                <a:latin typeface="Times New Roman" panose="02020603050405020304" pitchFamily="18" charset="0"/>
                <a:cs typeface="Times New Roman" panose="02020603050405020304" pitchFamily="18" charset="0"/>
              </a:rPr>
              <a:t>For a data </a:t>
            </a:r>
            <a:r>
              <a:rPr lang="en-US" altLang="en-US" sz="2800" i="1" dirty="0">
                <a:latin typeface="Times New Roman" panose="02020603050405020304" pitchFamily="18" charset="0"/>
                <a:cs typeface="Times New Roman" panose="02020603050405020304" pitchFamily="18" charset="0"/>
              </a:rPr>
              <a:t>x</a:t>
            </a:r>
            <a:r>
              <a:rPr lang="en-US" altLang="en-US" sz="2800" i="1" baseline="-25000" dirty="0">
                <a:latin typeface="Times New Roman" panose="02020603050405020304" pitchFamily="18" charset="0"/>
                <a:cs typeface="Times New Roman" panose="02020603050405020304" pitchFamily="18" charset="0"/>
              </a:rPr>
              <a:t>i</a:t>
            </a:r>
            <a:r>
              <a:rPr lang="en-US" altLang="en-US" sz="2800" i="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data sorted in increasing order, </a:t>
            </a:r>
            <a:r>
              <a:rPr lang="en-US" altLang="en-US" sz="2800" i="1" dirty="0">
                <a:latin typeface="Times New Roman" panose="02020603050405020304" pitchFamily="18" charset="0"/>
                <a:cs typeface="Times New Roman" panose="02020603050405020304" pitchFamily="18" charset="0"/>
              </a:rPr>
              <a:t>f</a:t>
            </a:r>
            <a:r>
              <a:rPr lang="en-US" altLang="en-US" sz="2800" i="1" baseline="-25000" dirty="0">
                <a:latin typeface="Times New Roman" panose="02020603050405020304" pitchFamily="18" charset="0"/>
                <a:cs typeface="Times New Roman" panose="02020603050405020304" pitchFamily="18" charset="0"/>
              </a:rPr>
              <a:t>i</a:t>
            </a:r>
            <a:r>
              <a:rPr lang="en-US" altLang="en-US" sz="2800" i="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indicates that approximately 100 </a:t>
            </a:r>
            <a:r>
              <a:rPr lang="en-US" altLang="en-US" sz="2800" i="1" dirty="0">
                <a:latin typeface="Times New Roman" panose="02020603050405020304" pitchFamily="18" charset="0"/>
                <a:cs typeface="Times New Roman" panose="02020603050405020304" pitchFamily="18" charset="0"/>
              </a:rPr>
              <a:t>f</a:t>
            </a:r>
            <a:r>
              <a:rPr lang="en-US" altLang="en-US" sz="2800" i="1" baseline="-25000" dirty="0">
                <a:latin typeface="Times New Roman" panose="02020603050405020304" pitchFamily="18" charset="0"/>
                <a:cs typeface="Times New Roman" panose="02020603050405020304" pitchFamily="18" charset="0"/>
              </a:rPr>
              <a:t>i</a:t>
            </a:r>
            <a:r>
              <a:rPr lang="en-US" altLang="en-US" sz="2800" dirty="0">
                <a:latin typeface="Times New Roman" panose="02020603050405020304" pitchFamily="18" charset="0"/>
                <a:cs typeface="Times New Roman" panose="02020603050405020304" pitchFamily="18" charset="0"/>
              </a:rPr>
              <a:t>% of the data are below or equal to the value </a:t>
            </a:r>
            <a:r>
              <a:rPr lang="en-US" altLang="en-US" sz="2800" i="1" dirty="0">
                <a:latin typeface="Times New Roman" panose="02020603050405020304" pitchFamily="18" charset="0"/>
                <a:cs typeface="Times New Roman" panose="02020603050405020304" pitchFamily="18" charset="0"/>
              </a:rPr>
              <a:t>x</a:t>
            </a:r>
            <a:r>
              <a:rPr lang="en-US" altLang="en-US" sz="2800" i="1" baseline="-25000" dirty="0">
                <a:latin typeface="Times New Roman" panose="02020603050405020304" pitchFamily="18" charset="0"/>
                <a:cs typeface="Times New Roman" panose="02020603050405020304" pitchFamily="18" charset="0"/>
              </a:rPr>
              <a:t>i</a:t>
            </a:r>
          </a:p>
        </p:txBody>
      </p:sp>
      <p:pic>
        <p:nvPicPr>
          <p:cNvPr id="24582" name="Picture 8">
            <a:extLst>
              <a:ext uri="{FF2B5EF4-FFF2-40B4-BE49-F238E27FC236}">
                <a16:creationId xmlns:a16="http://schemas.microsoft.com/office/drawing/2014/main" id="{CA375B45-1928-3BFE-C2D5-6A543F9A9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602038"/>
            <a:ext cx="64008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C81DC4B3-5B8A-F442-257D-FD55020E6AE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7DA6964-4A96-4597-AD86-2133DB6D073A}" type="slidenum">
              <a:rPr lang="en-US" altLang="en-US" sz="1200"/>
              <a:pPr eaLnBrk="1" hangingPunct="1"/>
              <a:t>79</a:t>
            </a:fld>
            <a:endParaRPr lang="en-US" altLang="en-US" sz="1200"/>
          </a:p>
        </p:txBody>
      </p:sp>
      <p:sp>
        <p:nvSpPr>
          <p:cNvPr id="25603" name="Rectangle 2">
            <a:extLst>
              <a:ext uri="{FF2B5EF4-FFF2-40B4-BE49-F238E27FC236}">
                <a16:creationId xmlns:a16="http://schemas.microsoft.com/office/drawing/2014/main" id="{5FB365CD-AB50-D202-CC0C-98ACE2B2AD99}"/>
              </a:ext>
            </a:extLst>
          </p:cNvPr>
          <p:cNvSpPr>
            <a:spLocks noGrp="1" noChangeArrowheads="1"/>
          </p:cNvSpPr>
          <p:nvPr>
            <p:ph type="title"/>
          </p:nvPr>
        </p:nvSpPr>
        <p:spPr>
          <a:xfrm>
            <a:off x="628650" y="333240"/>
            <a:ext cx="7886700" cy="730246"/>
          </a:xfrm>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Quantile-Quantile (Q-Q) Plot</a:t>
            </a:r>
          </a:p>
        </p:txBody>
      </p:sp>
      <p:sp>
        <p:nvSpPr>
          <p:cNvPr id="25604" name="Rectangle 3">
            <a:extLst>
              <a:ext uri="{FF2B5EF4-FFF2-40B4-BE49-F238E27FC236}">
                <a16:creationId xmlns:a16="http://schemas.microsoft.com/office/drawing/2014/main" id="{80A055C7-E7FC-9630-8D22-F6CD009F0630}"/>
              </a:ext>
            </a:extLst>
          </p:cNvPr>
          <p:cNvSpPr>
            <a:spLocks noGrp="1" noChangeArrowheads="1"/>
          </p:cNvSpPr>
          <p:nvPr>
            <p:ph type="body" idx="1"/>
          </p:nvPr>
        </p:nvSpPr>
        <p:spPr>
          <a:xfrm>
            <a:off x="381000" y="1063485"/>
            <a:ext cx="8382000" cy="2750123"/>
          </a:xfrm>
        </p:spPr>
        <p:txBody>
          <a:bodyPr>
            <a:normAutofit/>
          </a:bodyPr>
          <a:lstStyle/>
          <a:p>
            <a:pPr eaLnBrk="1" hangingPunct="1">
              <a:lnSpc>
                <a:spcPct val="90000"/>
              </a:lnSpc>
            </a:pPr>
            <a:r>
              <a:rPr lang="en-US" altLang="en-US" sz="2400" dirty="0">
                <a:latin typeface="Times New Roman" panose="02020603050405020304" pitchFamily="18" charset="0"/>
                <a:cs typeface="Times New Roman" panose="02020603050405020304" pitchFamily="18" charset="0"/>
              </a:rPr>
              <a:t>Graphs the quantiles of one univariate distribution against the corresponding quantiles of another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View: Is there is a shift in going from one distribution to another?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Example shows unit price of items sold at Branch 1 vs. Branch 2 for each quantile.  Unit prices of items sold at Branch 1 tend to be lower than those at Branch 2.</a:t>
            </a:r>
          </a:p>
        </p:txBody>
      </p:sp>
      <p:pic>
        <p:nvPicPr>
          <p:cNvPr id="25605" name="Picture 8">
            <a:extLst>
              <a:ext uri="{FF2B5EF4-FFF2-40B4-BE49-F238E27FC236}">
                <a16:creationId xmlns:a16="http://schemas.microsoft.com/office/drawing/2014/main" id="{DACE88A2-2D11-36BB-DB85-41B2A4CE7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6" y="3606228"/>
            <a:ext cx="5108076" cy="299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654DBE25-3F01-1615-77C3-471A97F673D3}"/>
              </a:ext>
            </a:extLst>
          </p:cNvPr>
          <p:cNvSpPr>
            <a:spLocks noGrp="1" noChangeArrowheads="1"/>
          </p:cNvSpPr>
          <p:nvPr>
            <p:ph type="title"/>
          </p:nvPr>
        </p:nvSpPr>
        <p:spPr/>
        <p:txBody>
          <a:bodyPr/>
          <a:lstStyle/>
          <a:p>
            <a:pPr algn="ctr"/>
            <a:r>
              <a:rPr lang="en-US" altLang="en-US" sz="3600" dirty="0"/>
              <a:t>Tabulation of Data</a:t>
            </a:r>
          </a:p>
        </p:txBody>
      </p:sp>
      <p:sp>
        <p:nvSpPr>
          <p:cNvPr id="194563" name="Rectangle 3">
            <a:extLst>
              <a:ext uri="{FF2B5EF4-FFF2-40B4-BE49-F238E27FC236}">
                <a16:creationId xmlns:a16="http://schemas.microsoft.com/office/drawing/2014/main" id="{E63D3E15-733D-1F6D-03AF-C46A6EBB4BE1}"/>
              </a:ext>
            </a:extLst>
          </p:cNvPr>
          <p:cNvSpPr>
            <a:spLocks noGrp="1" noChangeArrowheads="1"/>
          </p:cNvSpPr>
          <p:nvPr>
            <p:ph type="body" sz="half" idx="1"/>
          </p:nvPr>
        </p:nvSpPr>
        <p:spPr>
          <a:xfrm>
            <a:off x="319088" y="769938"/>
            <a:ext cx="8355012" cy="1900237"/>
          </a:xfrm>
        </p:spPr>
        <p:txBody>
          <a:bodyPr>
            <a:normAutofit/>
          </a:bodyPr>
          <a:lstStyle/>
          <a:p>
            <a:pPr>
              <a:lnSpc>
                <a:spcPct val="80000"/>
              </a:lnSpc>
            </a:pPr>
            <a:r>
              <a:rPr lang="en-US" altLang="en-US" dirty="0">
                <a:latin typeface="Times New Roman" panose="02020603050405020304" pitchFamily="18" charset="0"/>
                <a:cs typeface="Times New Roman" panose="02020603050405020304" pitchFamily="18" charset="0"/>
              </a:rPr>
              <a:t>Tabulation facilitates the presentation of large information into concise way under different titles and sub-titles.</a:t>
            </a:r>
          </a:p>
          <a:p>
            <a:pPr marL="457200" lvl="1" indent="0">
              <a:lnSpc>
                <a:spcPct val="80000"/>
              </a:lnSpc>
              <a:buNone/>
            </a:pPr>
            <a:endParaRPr lang="en-US" altLang="en-US" sz="1800" dirty="0">
              <a:latin typeface="Times New Roman" panose="02020603050405020304" pitchFamily="18" charset="0"/>
              <a:cs typeface="Times New Roman" panose="02020603050405020304" pitchFamily="18" charset="0"/>
            </a:endParaRPr>
          </a:p>
        </p:txBody>
      </p:sp>
      <p:graphicFrame>
        <p:nvGraphicFramePr>
          <p:cNvPr id="194694" name="Group 134">
            <a:extLst>
              <a:ext uri="{FF2B5EF4-FFF2-40B4-BE49-F238E27FC236}">
                <a16:creationId xmlns:a16="http://schemas.microsoft.com/office/drawing/2014/main" id="{9890D86C-BF90-48C9-B2B1-DC0E42A75E5B}"/>
              </a:ext>
            </a:extLst>
          </p:cNvPr>
          <p:cNvGraphicFramePr>
            <a:graphicFrameLocks noGrp="1"/>
          </p:cNvGraphicFramePr>
          <p:nvPr>
            <p:ph sz="half" idx="2"/>
          </p:nvPr>
        </p:nvGraphicFramePr>
        <p:xfrm>
          <a:off x="339725" y="3409950"/>
          <a:ext cx="8469313" cy="3144522"/>
        </p:xfrm>
        <a:graphic>
          <a:graphicData uri="http://schemas.openxmlformats.org/drawingml/2006/table">
            <a:tbl>
              <a:tblPr/>
              <a:tblGrid>
                <a:gridCol w="1284288">
                  <a:extLst>
                    <a:ext uri="{9D8B030D-6E8A-4147-A177-3AD203B41FA5}">
                      <a16:colId xmlns:a16="http://schemas.microsoft.com/office/drawing/2014/main" val="999949395"/>
                    </a:ext>
                  </a:extLst>
                </a:gridCol>
                <a:gridCol w="1103312">
                  <a:extLst>
                    <a:ext uri="{9D8B030D-6E8A-4147-A177-3AD203B41FA5}">
                      <a16:colId xmlns:a16="http://schemas.microsoft.com/office/drawing/2014/main" val="2435139396"/>
                    </a:ext>
                  </a:extLst>
                </a:gridCol>
                <a:gridCol w="760413">
                  <a:extLst>
                    <a:ext uri="{9D8B030D-6E8A-4147-A177-3AD203B41FA5}">
                      <a16:colId xmlns:a16="http://schemas.microsoft.com/office/drawing/2014/main" val="734719533"/>
                    </a:ext>
                  </a:extLst>
                </a:gridCol>
                <a:gridCol w="615950">
                  <a:extLst>
                    <a:ext uri="{9D8B030D-6E8A-4147-A177-3AD203B41FA5}">
                      <a16:colId xmlns:a16="http://schemas.microsoft.com/office/drawing/2014/main" val="1094246907"/>
                    </a:ext>
                  </a:extLst>
                </a:gridCol>
                <a:gridCol w="941387">
                  <a:extLst>
                    <a:ext uri="{9D8B030D-6E8A-4147-A177-3AD203B41FA5}">
                      <a16:colId xmlns:a16="http://schemas.microsoft.com/office/drawing/2014/main" val="3087596848"/>
                    </a:ext>
                  </a:extLst>
                </a:gridCol>
                <a:gridCol w="939800">
                  <a:extLst>
                    <a:ext uri="{9D8B030D-6E8A-4147-A177-3AD203B41FA5}">
                      <a16:colId xmlns:a16="http://schemas.microsoft.com/office/drawing/2014/main" val="3715196018"/>
                    </a:ext>
                  </a:extLst>
                </a:gridCol>
                <a:gridCol w="942975">
                  <a:extLst>
                    <a:ext uri="{9D8B030D-6E8A-4147-A177-3AD203B41FA5}">
                      <a16:colId xmlns:a16="http://schemas.microsoft.com/office/drawing/2014/main" val="1106773932"/>
                    </a:ext>
                  </a:extLst>
                </a:gridCol>
                <a:gridCol w="911225">
                  <a:extLst>
                    <a:ext uri="{9D8B030D-6E8A-4147-A177-3AD203B41FA5}">
                      <a16:colId xmlns:a16="http://schemas.microsoft.com/office/drawing/2014/main" val="2083236887"/>
                    </a:ext>
                  </a:extLst>
                </a:gridCol>
                <a:gridCol w="969963">
                  <a:extLst>
                    <a:ext uri="{9D8B030D-6E8A-4147-A177-3AD203B41FA5}">
                      <a16:colId xmlns:a16="http://schemas.microsoft.com/office/drawing/2014/main" val="4158789418"/>
                    </a:ext>
                  </a:extLst>
                </a:gridCol>
              </a:tblGrid>
              <a:tr h="455613">
                <a:tc rowSpan="3">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dirty="0">
                          <a:ln>
                            <a:noFill/>
                          </a:ln>
                          <a:solidFill>
                            <a:schemeClr val="tx1"/>
                          </a:solidFill>
                          <a:effectLst/>
                          <a:latin typeface="Helvetica" panose="020B0604020202020204" pitchFamily="34" charset="0"/>
                        </a:rPr>
                        <a:t>Rural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Urban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92720593"/>
                  </a:ext>
                </a:extLst>
              </a:tr>
              <a:tr h="457200">
                <a:tc vMerge="1">
                  <a:txBody>
                    <a:bodyPr/>
                    <a:lstStyle/>
                    <a:p>
                      <a:endParaRPr lang="en-IN"/>
                    </a:p>
                  </a:txBody>
                  <a:tcPr/>
                </a:tc>
                <a:tc gridSpan="2">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Male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IN"/>
                    </a:p>
                  </a:txBody>
                  <a:tcPr/>
                </a:tc>
                <a:tc gridSpan="2">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dirty="0">
                          <a:ln>
                            <a:noFill/>
                          </a:ln>
                          <a:solidFill>
                            <a:schemeClr val="tx1"/>
                          </a:solidFill>
                          <a:effectLst/>
                          <a:latin typeface="Helvetica" panose="020B0604020202020204" pitchFamily="34" charset="0"/>
                        </a:rPr>
                        <a:t>Female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IN"/>
                    </a:p>
                  </a:txBody>
                  <a:tcPr/>
                </a:tc>
                <a:tc gridSpan="2">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Male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IN"/>
                    </a:p>
                  </a:txBody>
                  <a:tcPr/>
                </a:tc>
                <a:tc gridSpan="2">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Female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IN"/>
                    </a:p>
                  </a:txBody>
                  <a:tcPr/>
                </a:tc>
                <a:extLst>
                  <a:ext uri="{0D108BD9-81ED-4DB2-BD59-A6C34878D82A}">
                    <a16:rowId xmlns:a16="http://schemas.microsoft.com/office/drawing/2014/main" val="188262931"/>
                  </a:ext>
                </a:extLst>
              </a:tr>
              <a:tr h="558800">
                <a:tc vMerge="1">
                  <a:txBody>
                    <a:bodyPr/>
                    <a:lstStyle/>
                    <a:p>
                      <a:endParaRPr lang="en-IN"/>
                    </a:p>
                  </a:txBody>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Hostellers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Day Scholars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Hostellers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Day scholars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Hostellers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Day Scholars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Hostellers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Day scholars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3519520"/>
                  </a:ext>
                </a:extLst>
              </a:tr>
              <a:tr h="522288">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Intermediate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0174976"/>
                  </a:ext>
                </a:extLst>
              </a:tr>
              <a:tr h="455613">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Graduate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9337897"/>
                  </a:ext>
                </a:extLst>
              </a:tr>
              <a:tr h="522288">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altLang="en-US" sz="1400" b="0" i="0" u="none" strike="noStrike" cap="none" normalizeH="0" baseline="0">
                          <a:ln>
                            <a:noFill/>
                          </a:ln>
                          <a:solidFill>
                            <a:schemeClr val="tx1"/>
                          </a:solidFill>
                          <a:effectLst/>
                          <a:latin typeface="Helvetica" panose="020B0604020202020204" pitchFamily="34" charset="0"/>
                        </a:rPr>
                        <a:t>Post Graduate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a:solidFill>
                            <a:schemeClr val="tx1"/>
                          </a:solidFill>
                          <a:latin typeface="Helvetica" panose="020B0604020202020204" pitchFamily="34" charset="0"/>
                        </a:defRPr>
                      </a:lvl1pPr>
                      <a:lvl2pPr algn="l">
                        <a:spcBef>
                          <a:spcPct val="20000"/>
                        </a:spcBef>
                        <a:buClr>
                          <a:schemeClr val="accent2"/>
                        </a:buClr>
                        <a:defRPr kumimoji="1" sz="1600">
                          <a:solidFill>
                            <a:schemeClr val="tx1"/>
                          </a:solidFill>
                          <a:latin typeface="Helvetica" panose="020B0604020202020204" pitchFamily="34" charset="0"/>
                        </a:defRPr>
                      </a:lvl2pPr>
                      <a:lvl3pPr algn="l">
                        <a:spcBef>
                          <a:spcPct val="20000"/>
                        </a:spcBef>
                        <a:buClr>
                          <a:srgbClr val="33CC33"/>
                        </a:buClr>
                        <a:defRPr kumimoji="1" sz="1600">
                          <a:solidFill>
                            <a:schemeClr val="tx1"/>
                          </a:solidFill>
                          <a:latin typeface="Helvetica" panose="020B0604020202020204" pitchFamily="34" charset="0"/>
                        </a:defRPr>
                      </a:lvl3pPr>
                      <a:lvl4pPr algn="l">
                        <a:spcBef>
                          <a:spcPct val="20000"/>
                        </a:spcBef>
                        <a:buClr>
                          <a:schemeClr val="hlink"/>
                        </a:buClr>
                        <a:defRPr kumimoji="1" sz="1600">
                          <a:solidFill>
                            <a:schemeClr val="tx1"/>
                          </a:solidFill>
                          <a:latin typeface="Helvetica" panose="020B0604020202020204" pitchFamily="34" charset="0"/>
                        </a:defRPr>
                      </a:lvl4pPr>
                      <a:lvl5pPr algn="l">
                        <a:spcBef>
                          <a:spcPct val="20000"/>
                        </a:spcBef>
                        <a:defRPr kumimoji="1" sz="1600">
                          <a:solidFill>
                            <a:schemeClr val="tx1"/>
                          </a:solidFill>
                          <a:latin typeface="Helvetica" panose="020B0604020202020204" pitchFamily="34" charset="0"/>
                        </a:defRPr>
                      </a:lvl5pPr>
                      <a:lvl6pPr eaLnBrk="0" fontAlgn="base" hangingPunct="0">
                        <a:spcBef>
                          <a:spcPct val="20000"/>
                        </a:spcBef>
                        <a:spcAft>
                          <a:spcPct val="0"/>
                        </a:spcAft>
                        <a:defRPr kumimoji="1" sz="1600">
                          <a:solidFill>
                            <a:schemeClr val="tx1"/>
                          </a:solidFill>
                          <a:latin typeface="Helvetica" panose="020B0604020202020204" pitchFamily="34" charset="0"/>
                        </a:defRPr>
                      </a:lvl6pPr>
                      <a:lvl7pPr eaLnBrk="0" fontAlgn="base" hangingPunct="0">
                        <a:spcBef>
                          <a:spcPct val="20000"/>
                        </a:spcBef>
                        <a:spcAft>
                          <a:spcPct val="0"/>
                        </a:spcAft>
                        <a:defRPr kumimoji="1" sz="1600">
                          <a:solidFill>
                            <a:schemeClr val="tx1"/>
                          </a:solidFill>
                          <a:latin typeface="Helvetica" panose="020B0604020202020204" pitchFamily="34" charset="0"/>
                        </a:defRPr>
                      </a:lvl7pPr>
                      <a:lvl8pPr eaLnBrk="0" fontAlgn="base" hangingPunct="0">
                        <a:spcBef>
                          <a:spcPct val="20000"/>
                        </a:spcBef>
                        <a:spcAft>
                          <a:spcPct val="0"/>
                        </a:spcAft>
                        <a:defRPr kumimoji="1" sz="1600">
                          <a:solidFill>
                            <a:schemeClr val="tx1"/>
                          </a:solidFill>
                          <a:latin typeface="Helvetica" panose="020B0604020202020204" pitchFamily="34" charset="0"/>
                        </a:defRPr>
                      </a:lvl8pPr>
                      <a:lvl9pPr eaLnBrk="0" fontAlgn="base" hangingPunct="0">
                        <a:spcBef>
                          <a:spcPct val="20000"/>
                        </a:spcBef>
                        <a:spcAft>
                          <a:spcPct val="0"/>
                        </a:spcAft>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altLang="en-US" sz="14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9668426"/>
                  </a:ext>
                </a:extLst>
              </a:tr>
            </a:tbl>
          </a:graphicData>
        </a:graphic>
      </p:graphicFrame>
      <p:sp>
        <p:nvSpPr>
          <p:cNvPr id="194695" name="Text Box 135">
            <a:extLst>
              <a:ext uri="{FF2B5EF4-FFF2-40B4-BE49-F238E27FC236}">
                <a16:creationId xmlns:a16="http://schemas.microsoft.com/office/drawing/2014/main" id="{7E3F02DB-2216-F544-9557-A8704BDEC392}"/>
              </a:ext>
            </a:extLst>
          </p:cNvPr>
          <p:cNvSpPr txBox="1">
            <a:spLocks noChangeArrowheads="1"/>
          </p:cNvSpPr>
          <p:nvPr/>
        </p:nvSpPr>
        <p:spPr bwMode="auto">
          <a:xfrm>
            <a:off x="3225800" y="2838450"/>
            <a:ext cx="17883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Table 1. Students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a:extLst>
              <a:ext uri="{FF2B5EF4-FFF2-40B4-BE49-F238E27FC236}">
                <a16:creationId xmlns:a16="http://schemas.microsoft.com/office/drawing/2014/main" id="{3161FB76-B58A-F066-DB4D-9660FFDEDC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CD2E84F-55A7-4256-A7FE-623BCEAD14CD}" type="slidenum">
              <a:rPr lang="en-US" altLang="en-US" sz="1200"/>
              <a:pPr eaLnBrk="1" hangingPunct="1"/>
              <a:t>80</a:t>
            </a:fld>
            <a:endParaRPr lang="en-US" altLang="en-US" sz="1200"/>
          </a:p>
        </p:txBody>
      </p:sp>
      <p:sp>
        <p:nvSpPr>
          <p:cNvPr id="26627" name="Rectangle 1026">
            <a:extLst>
              <a:ext uri="{FF2B5EF4-FFF2-40B4-BE49-F238E27FC236}">
                <a16:creationId xmlns:a16="http://schemas.microsoft.com/office/drawing/2014/main" id="{45D6E67D-3105-6D02-FAAC-DECEC3C90CED}"/>
              </a:ext>
            </a:extLst>
          </p:cNvPr>
          <p:cNvSpPr>
            <a:spLocks noGrp="1" noChangeArrowheads="1"/>
          </p:cNvSpPr>
          <p:nvPr>
            <p:ph type="title"/>
          </p:nvPr>
        </p:nvSpPr>
        <p:spPr>
          <a:xfrm>
            <a:off x="628650" y="365126"/>
            <a:ext cx="7886700" cy="610919"/>
          </a:xfrm>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Scatter plot</a:t>
            </a:r>
          </a:p>
        </p:txBody>
      </p:sp>
      <p:sp>
        <p:nvSpPr>
          <p:cNvPr id="26628" name="Rectangle 1027">
            <a:extLst>
              <a:ext uri="{FF2B5EF4-FFF2-40B4-BE49-F238E27FC236}">
                <a16:creationId xmlns:a16="http://schemas.microsoft.com/office/drawing/2014/main" id="{D9A9E6BC-3A45-3BFA-21A8-F60C1A4F644A}"/>
              </a:ext>
            </a:extLst>
          </p:cNvPr>
          <p:cNvSpPr>
            <a:spLocks noGrp="1" noChangeArrowheads="1"/>
          </p:cNvSpPr>
          <p:nvPr>
            <p:ph type="body" idx="1"/>
          </p:nvPr>
        </p:nvSpPr>
        <p:spPr>
          <a:xfrm>
            <a:off x="381000" y="996816"/>
            <a:ext cx="8382000" cy="1779588"/>
          </a:xfrm>
        </p:spPr>
        <p:txBody>
          <a:bodyPr/>
          <a:lstStyle/>
          <a:p>
            <a:pPr eaLnBrk="1" hangingPunct="1"/>
            <a:r>
              <a:rPr lang="en-US" altLang="en-US" sz="2400" dirty="0">
                <a:latin typeface="Times New Roman" panose="02020603050405020304" pitchFamily="18" charset="0"/>
                <a:cs typeface="Times New Roman" panose="02020603050405020304" pitchFamily="18" charset="0"/>
              </a:rPr>
              <a:t>Provides a first look at bivariate data to see clusters of points, outliers, </a:t>
            </a:r>
            <a:r>
              <a:rPr lang="en-US" altLang="en-US" sz="2400" dirty="0" err="1">
                <a:latin typeface="Times New Roman" panose="02020603050405020304" pitchFamily="18" charset="0"/>
                <a:cs typeface="Times New Roman" panose="02020603050405020304" pitchFamily="18" charset="0"/>
              </a:rPr>
              <a:t>etc</a:t>
            </a:r>
            <a:endParaRPr lang="en-US" altLang="en-US" sz="2400" dirty="0">
              <a:latin typeface="Times New Roman" panose="02020603050405020304" pitchFamily="18" charset="0"/>
              <a:cs typeface="Times New Roman" panose="02020603050405020304" pitchFamily="18" charset="0"/>
            </a:endParaRPr>
          </a:p>
          <a:p>
            <a:pPr eaLnBrk="1" hangingPunct="1"/>
            <a:r>
              <a:rPr lang="en-US" altLang="en-US" sz="2400" dirty="0">
                <a:latin typeface="Times New Roman" panose="02020603050405020304" pitchFamily="18" charset="0"/>
                <a:cs typeface="Times New Roman" panose="02020603050405020304" pitchFamily="18" charset="0"/>
              </a:rPr>
              <a:t>Each pair of values is treated as a pair of coordinates and plotted as points in the plane</a:t>
            </a:r>
          </a:p>
        </p:txBody>
      </p:sp>
      <p:pic>
        <p:nvPicPr>
          <p:cNvPr id="26629" name="Picture 8">
            <a:extLst>
              <a:ext uri="{FF2B5EF4-FFF2-40B4-BE49-F238E27FC236}">
                <a16:creationId xmlns:a16="http://schemas.microsoft.com/office/drawing/2014/main" id="{FEF2AAB1-D1E8-7AE6-822F-3B3443153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13070"/>
            <a:ext cx="7477874" cy="340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ACE6EBCE-00E2-02CF-E9CB-EFE795D282F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76A62C6-9C69-47B4-A3EB-B27CBA5E6E84}" type="slidenum">
              <a:rPr lang="en-US" altLang="en-US" sz="1200"/>
              <a:pPr eaLnBrk="1" hangingPunct="1"/>
              <a:t>81</a:t>
            </a:fld>
            <a:endParaRPr lang="en-US" altLang="en-US" sz="1200"/>
          </a:p>
        </p:txBody>
      </p:sp>
      <p:sp>
        <p:nvSpPr>
          <p:cNvPr id="27651" name="Rectangle 2">
            <a:extLst>
              <a:ext uri="{FF2B5EF4-FFF2-40B4-BE49-F238E27FC236}">
                <a16:creationId xmlns:a16="http://schemas.microsoft.com/office/drawing/2014/main" id="{B6C1463D-534C-EE6C-D2E2-5D413FA76482}"/>
              </a:ext>
            </a:extLst>
          </p:cNvPr>
          <p:cNvSpPr>
            <a:spLocks noGrp="1" noChangeArrowheads="1"/>
          </p:cNvSpPr>
          <p:nvPr>
            <p:ph type="title"/>
          </p:nvPr>
        </p:nvSpPr>
        <p:spPr>
          <a:xfrm>
            <a:off x="0" y="228600"/>
            <a:ext cx="9144000" cy="914400"/>
          </a:xfrm>
          <a:noFill/>
        </p:spPr>
        <p:txBody>
          <a:bodyPr lIns="92075" tIns="46038" rIns="92075" bIns="46038" anchor="ct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Positively and Negatively Correlated Data</a:t>
            </a:r>
          </a:p>
        </p:txBody>
      </p:sp>
      <p:sp>
        <p:nvSpPr>
          <p:cNvPr id="27652" name="Rectangle 3">
            <a:extLst>
              <a:ext uri="{FF2B5EF4-FFF2-40B4-BE49-F238E27FC236}">
                <a16:creationId xmlns:a16="http://schemas.microsoft.com/office/drawing/2014/main" id="{0B228222-8D89-A70D-1B69-CF223AA9DB82}"/>
              </a:ext>
            </a:extLst>
          </p:cNvPr>
          <p:cNvSpPr>
            <a:spLocks noGrp="1" noChangeArrowheads="1"/>
          </p:cNvSpPr>
          <p:nvPr>
            <p:ph type="body" idx="1"/>
          </p:nvPr>
        </p:nvSpPr>
        <p:spPr>
          <a:xfrm>
            <a:off x="4191000" y="4906963"/>
            <a:ext cx="4267200" cy="1412875"/>
          </a:xfrm>
          <a:noFill/>
        </p:spPr>
        <p:txBody>
          <a:bodyPr lIns="92075" tIns="46038" rIns="92075" bIns="46038"/>
          <a:lstStyle/>
          <a:p>
            <a:pPr eaLnBrk="1" hangingPunct="1">
              <a:lnSpc>
                <a:spcPct val="140000"/>
              </a:lnSpc>
            </a:pPr>
            <a:r>
              <a:rPr lang="en-US" altLang="en-US" sz="1800" dirty="0"/>
              <a:t>The left half fragment is positively correlated</a:t>
            </a:r>
          </a:p>
          <a:p>
            <a:pPr eaLnBrk="1" hangingPunct="1">
              <a:lnSpc>
                <a:spcPct val="140000"/>
              </a:lnSpc>
            </a:pPr>
            <a:r>
              <a:rPr lang="en-US" altLang="en-US" sz="1800" dirty="0"/>
              <a:t>The right half is negative correlated</a:t>
            </a:r>
            <a:endParaRPr lang="en-US" altLang="en-US" sz="1800" dirty="0">
              <a:solidFill>
                <a:schemeClr val="hlink"/>
              </a:solidFill>
            </a:endParaRPr>
          </a:p>
        </p:txBody>
      </p:sp>
      <p:pic>
        <p:nvPicPr>
          <p:cNvPr id="27653" name="Picture 4" descr="ha02correl1">
            <a:extLst>
              <a:ext uri="{FF2B5EF4-FFF2-40B4-BE49-F238E27FC236}">
                <a16:creationId xmlns:a16="http://schemas.microsoft.com/office/drawing/2014/main" id="{9F5FCBB0-E30B-4599-1C49-5CF308E79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5" descr="ha02correl2">
            <a:extLst>
              <a:ext uri="{FF2B5EF4-FFF2-40B4-BE49-F238E27FC236}">
                <a16:creationId xmlns:a16="http://schemas.microsoft.com/office/drawing/2014/main" id="{9818A73F-A2A3-C50A-8CB4-0D660274B6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7">
            <a:extLst>
              <a:ext uri="{FF2B5EF4-FFF2-40B4-BE49-F238E27FC236}">
                <a16:creationId xmlns:a16="http://schemas.microsoft.com/office/drawing/2014/main" id="{2FCBC7C8-526B-F3B9-367C-CFF9FC9AB3F3}"/>
              </a:ext>
            </a:extLst>
          </p:cNvPr>
          <p:cNvSpPr>
            <a:spLocks noChangeArrowheads="1"/>
          </p:cNvSpPr>
          <p:nvPr/>
        </p:nvSpPr>
        <p:spPr bwMode="auto">
          <a:xfrm>
            <a:off x="4191000" y="4953000"/>
            <a:ext cx="42672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8">
            <a:extLst>
              <a:ext uri="{FF2B5EF4-FFF2-40B4-BE49-F238E27FC236}">
                <a16:creationId xmlns:a16="http://schemas.microsoft.com/office/drawing/2014/main" id="{377CF582-CFC9-7095-4308-2582F7A1159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3EA182C-2C02-4376-9FD1-D0CD84C1EA5B}" type="slidenum">
              <a:rPr lang="en-US" altLang="en-US" sz="1200"/>
              <a:pPr eaLnBrk="1" hangingPunct="1"/>
              <a:t>82</a:t>
            </a:fld>
            <a:endParaRPr lang="en-US" altLang="en-US" sz="1200"/>
          </a:p>
        </p:txBody>
      </p:sp>
      <p:pic>
        <p:nvPicPr>
          <p:cNvPr id="28675" name="Picture 3" descr="fig18-1">
            <a:extLst>
              <a:ext uri="{FF2B5EF4-FFF2-40B4-BE49-F238E27FC236}">
                <a16:creationId xmlns:a16="http://schemas.microsoft.com/office/drawing/2014/main" id="{0488117C-B7A1-00C8-BA5C-E42819CF085B}"/>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4800600" y="0"/>
            <a:ext cx="4038600" cy="3733800"/>
          </a:xfrm>
          <a:noFill/>
        </p:spPr>
      </p:pic>
      <p:pic>
        <p:nvPicPr>
          <p:cNvPr id="28676" name="Picture 4" descr="fig18-2">
            <a:extLst>
              <a:ext uri="{FF2B5EF4-FFF2-40B4-BE49-F238E27FC236}">
                <a16:creationId xmlns:a16="http://schemas.microsoft.com/office/drawing/2014/main" id="{8CA20971-0483-3E0A-E1D6-701511A30D88}"/>
              </a:ext>
            </a:extLst>
          </p:cNvPr>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4800600" y="3352800"/>
            <a:ext cx="4191000" cy="3505200"/>
          </a:xfrm>
          <a:noFill/>
        </p:spPr>
      </p:pic>
      <p:pic>
        <p:nvPicPr>
          <p:cNvPr id="28677" name="Picture 5" descr="fig18-3">
            <a:extLst>
              <a:ext uri="{FF2B5EF4-FFF2-40B4-BE49-F238E27FC236}">
                <a16:creationId xmlns:a16="http://schemas.microsoft.com/office/drawing/2014/main" id="{B2B82FD6-C540-5D86-C88C-141F6151E309}"/>
              </a:ext>
            </a:extLst>
          </p:cNvPr>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533400" y="2001838"/>
            <a:ext cx="4267200" cy="3606800"/>
          </a:xfrm>
          <a:noFill/>
        </p:spPr>
      </p:pic>
      <p:sp>
        <p:nvSpPr>
          <p:cNvPr id="28678" name="Rectangle 2">
            <a:extLst>
              <a:ext uri="{FF2B5EF4-FFF2-40B4-BE49-F238E27FC236}">
                <a16:creationId xmlns:a16="http://schemas.microsoft.com/office/drawing/2014/main" id="{A2E92F76-BB18-9D52-3D09-79DD5E673B3A}"/>
              </a:ext>
            </a:extLst>
          </p:cNvPr>
          <p:cNvSpPr>
            <a:spLocks noGrp="1" noChangeArrowheads="1"/>
          </p:cNvSpPr>
          <p:nvPr>
            <p:ph type="title" sz="quarter"/>
          </p:nvPr>
        </p:nvSpPr>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 Uncorrelated Data</a:t>
            </a:r>
          </a:p>
        </p:txBody>
      </p:sp>
    </p:spTree>
  </p:cSld>
  <p:clrMapOvr>
    <a:masterClrMapping/>
  </p:clrMapOvr>
  <p:transition>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880-BD5D-638F-5C0A-F45E06B2B09A}"/>
              </a:ext>
            </a:extLst>
          </p:cNvPr>
          <p:cNvSpPr>
            <a:spLocks noGrp="1"/>
          </p:cNvSpPr>
          <p:nvPr>
            <p:ph type="title"/>
          </p:nvPr>
        </p:nvSpPr>
        <p:spPr/>
        <p:txBody>
          <a:bodyPr/>
          <a:lstStyle/>
          <a:p>
            <a:pPr algn="ctr"/>
            <a:r>
              <a:rPr lang="en-IN" b="1" dirty="0"/>
              <a:t>Presentation Outline</a:t>
            </a:r>
          </a:p>
        </p:txBody>
      </p:sp>
      <p:sp>
        <p:nvSpPr>
          <p:cNvPr id="3" name="Content Placeholder 2">
            <a:extLst>
              <a:ext uri="{FF2B5EF4-FFF2-40B4-BE49-F238E27FC236}">
                <a16:creationId xmlns:a16="http://schemas.microsoft.com/office/drawing/2014/main" id="{ECD159EB-D724-8115-EBC1-6747C4B0724C}"/>
              </a:ext>
            </a:extLst>
          </p:cNvPr>
          <p:cNvSpPr>
            <a:spLocks noGrp="1"/>
          </p:cNvSpPr>
          <p:nvPr>
            <p:ph idx="1"/>
          </p:nvPr>
        </p:nvSpPr>
        <p:spPr>
          <a:xfrm>
            <a:off x="628650" y="1690689"/>
            <a:ext cx="7886700" cy="4351338"/>
          </a:xfrm>
        </p:spPr>
        <p:txBody>
          <a:bodyPr>
            <a:normAutofit/>
          </a:bodyPr>
          <a:lstStyle/>
          <a:p>
            <a:r>
              <a:rPr lang="en-IN" dirty="0">
                <a:latin typeface="Times New Roman" panose="02020603050405020304" pitchFamily="18" charset="0"/>
                <a:cs typeface="Times New Roman" panose="02020603050405020304" pitchFamily="18" charset="0"/>
              </a:rPr>
              <a:t>Data mining functionalities</a:t>
            </a:r>
          </a:p>
          <a:p>
            <a:r>
              <a:rPr lang="en-IN" dirty="0">
                <a:latin typeface="Times New Roman" panose="02020603050405020304" pitchFamily="18" charset="0"/>
                <a:cs typeface="Times New Roman" panose="02020603050405020304" pitchFamily="18" charset="0"/>
              </a:rPr>
              <a:t>Research Issues in Data mining</a:t>
            </a:r>
          </a:p>
          <a:p>
            <a:r>
              <a:rPr lang="en-IN" dirty="0">
                <a:latin typeface="Times New Roman" panose="02020603050405020304" pitchFamily="18" charset="0"/>
                <a:cs typeface="Times New Roman" panose="02020603050405020304" pitchFamily="18" charset="0"/>
              </a:rPr>
              <a:t>Sources of data</a:t>
            </a:r>
          </a:p>
          <a:p>
            <a:r>
              <a:rPr lang="en-US" altLang="en-US" dirty="0">
                <a:latin typeface="Times New Roman" panose="02020603050405020304" pitchFamily="18" charset="0"/>
                <a:cs typeface="Times New Roman" panose="02020603050405020304" pitchFamily="18" charset="0"/>
              </a:rPr>
              <a:t>Data Objects and Attribute Types</a:t>
            </a:r>
          </a:p>
          <a:p>
            <a:r>
              <a:rPr lang="en-US" altLang="en-US" dirty="0">
                <a:latin typeface="Times New Roman" panose="02020603050405020304" pitchFamily="18" charset="0"/>
                <a:cs typeface="Times New Roman" panose="02020603050405020304" pitchFamily="18" charset="0"/>
              </a:rPr>
              <a:t>Basic Statistical Descriptions of Data</a:t>
            </a:r>
          </a:p>
          <a:p>
            <a:r>
              <a:rPr lang="en-US" altLang="en-US" b="1" dirty="0">
                <a:latin typeface="Times New Roman" panose="02020603050405020304" pitchFamily="18" charset="0"/>
                <a:cs typeface="Times New Roman" panose="02020603050405020304" pitchFamily="18" charset="0"/>
              </a:rPr>
              <a:t>Data Visualization</a:t>
            </a:r>
          </a:p>
          <a:p>
            <a:r>
              <a:rPr lang="en-US" altLang="en-US" dirty="0">
                <a:latin typeface="Times New Roman" panose="02020603050405020304" pitchFamily="18" charset="0"/>
                <a:cs typeface="Times New Roman" panose="02020603050405020304" pitchFamily="18" charset="0"/>
              </a:rPr>
              <a:t>Case study</a:t>
            </a:r>
          </a:p>
          <a:p>
            <a:r>
              <a:rPr lang="en-US" altLang="en-US" dirty="0">
                <a:latin typeface="Times New Roman" panose="02020603050405020304" pitchFamily="18" charset="0"/>
                <a:cs typeface="Times New Roman" panose="02020603050405020304" pitchFamily="18" charset="0"/>
              </a:rPr>
              <a:t>Summary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861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a:extLst>
              <a:ext uri="{FF2B5EF4-FFF2-40B4-BE49-F238E27FC236}">
                <a16:creationId xmlns:a16="http://schemas.microsoft.com/office/drawing/2014/main" id="{D6F20CE4-709D-B2D7-4CA2-6B1E61798BE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DD3D13A8-A0B4-40B9-8030-16CA7D791D9E}" type="slidenum">
              <a:rPr lang="en-US" altLang="en-US" sz="1200"/>
              <a:pPr eaLnBrk="1" hangingPunct="1"/>
              <a:t>84</a:t>
            </a:fld>
            <a:endParaRPr lang="en-US" altLang="en-US" sz="1200"/>
          </a:p>
        </p:txBody>
      </p:sp>
      <p:sp>
        <p:nvSpPr>
          <p:cNvPr id="30723" name="Rectangle 2">
            <a:extLst>
              <a:ext uri="{FF2B5EF4-FFF2-40B4-BE49-F238E27FC236}">
                <a16:creationId xmlns:a16="http://schemas.microsoft.com/office/drawing/2014/main" id="{D042E24E-F4A3-3D17-714C-351F7717AE25}"/>
              </a:ext>
            </a:extLst>
          </p:cNvPr>
          <p:cNvSpPr>
            <a:spLocks noGrp="1" noChangeArrowheads="1"/>
          </p:cNvSpPr>
          <p:nvPr>
            <p:ph type="title"/>
          </p:nvPr>
        </p:nvSpPr>
        <p:spPr>
          <a:xfrm>
            <a:off x="0" y="381000"/>
            <a:ext cx="9144000" cy="609600"/>
          </a:xfrm>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Data Visualization</a:t>
            </a:r>
          </a:p>
        </p:txBody>
      </p:sp>
      <p:sp>
        <p:nvSpPr>
          <p:cNvPr id="30724" name="Rectangle 3">
            <a:extLst>
              <a:ext uri="{FF2B5EF4-FFF2-40B4-BE49-F238E27FC236}">
                <a16:creationId xmlns:a16="http://schemas.microsoft.com/office/drawing/2014/main" id="{C900D5EB-D468-17F7-91B4-9FB066A7878F}"/>
              </a:ext>
            </a:extLst>
          </p:cNvPr>
          <p:cNvSpPr>
            <a:spLocks noGrp="1" noChangeArrowheads="1"/>
          </p:cNvSpPr>
          <p:nvPr>
            <p:ph type="body" idx="1"/>
          </p:nvPr>
        </p:nvSpPr>
        <p:spPr>
          <a:xfrm>
            <a:off x="304800" y="1295400"/>
            <a:ext cx="8534400" cy="5257800"/>
          </a:xfrm>
        </p:spPr>
        <p:txBody>
          <a:bodyPr/>
          <a:lstStyle/>
          <a:p>
            <a:pPr eaLnBrk="1" hangingPunct="1">
              <a:lnSpc>
                <a:spcPct val="110000"/>
              </a:lnSpc>
            </a:pPr>
            <a:r>
              <a:rPr lang="en-US" altLang="en-US" sz="1800" dirty="0">
                <a:latin typeface="Times New Roman" panose="02020603050405020304" pitchFamily="18" charset="0"/>
                <a:cs typeface="Times New Roman" panose="02020603050405020304" pitchFamily="18" charset="0"/>
              </a:rPr>
              <a:t>Why data visualization?</a:t>
            </a:r>
          </a:p>
          <a:p>
            <a:pPr lvl="1" eaLnBrk="1" hangingPunct="1">
              <a:lnSpc>
                <a:spcPct val="110000"/>
              </a:lnSpc>
            </a:pPr>
            <a:r>
              <a:rPr lang="en-US" altLang="en-US" sz="1800" dirty="0">
                <a:solidFill>
                  <a:schemeClr val="tx2"/>
                </a:solidFill>
                <a:latin typeface="Times New Roman" panose="02020603050405020304" pitchFamily="18" charset="0"/>
                <a:cs typeface="Times New Roman" panose="02020603050405020304" pitchFamily="18" charset="0"/>
              </a:rPr>
              <a:t>Gain insight</a:t>
            </a:r>
            <a:r>
              <a:rPr lang="en-US" altLang="en-US" sz="1800" dirty="0">
                <a:latin typeface="Times New Roman" panose="02020603050405020304" pitchFamily="18" charset="0"/>
                <a:cs typeface="Times New Roman" panose="02020603050405020304" pitchFamily="18" charset="0"/>
              </a:rPr>
              <a:t> into an information space by mapping data onto graphical primitives</a:t>
            </a:r>
          </a:p>
          <a:p>
            <a:pPr lvl="1" eaLnBrk="1" hangingPunct="1">
              <a:lnSpc>
                <a:spcPct val="110000"/>
              </a:lnSpc>
            </a:pPr>
            <a:r>
              <a:rPr lang="en-US" altLang="en-US" sz="1800" dirty="0">
                <a:solidFill>
                  <a:schemeClr val="tx2"/>
                </a:solidFill>
                <a:latin typeface="Times New Roman" panose="02020603050405020304" pitchFamily="18" charset="0"/>
                <a:cs typeface="Times New Roman" panose="02020603050405020304" pitchFamily="18" charset="0"/>
              </a:rPr>
              <a:t>Provide qualitative overview</a:t>
            </a:r>
            <a:r>
              <a:rPr lang="en-US" altLang="en-US" sz="1800" dirty="0">
                <a:latin typeface="Times New Roman" panose="02020603050405020304" pitchFamily="18" charset="0"/>
                <a:cs typeface="Times New Roman" panose="02020603050405020304" pitchFamily="18" charset="0"/>
              </a:rPr>
              <a:t> of large data sets</a:t>
            </a:r>
          </a:p>
          <a:p>
            <a:pPr lvl="1" eaLnBrk="1" hangingPunct="1">
              <a:lnSpc>
                <a:spcPct val="110000"/>
              </a:lnSpc>
            </a:pPr>
            <a:r>
              <a:rPr lang="en-US" altLang="en-US" sz="1800" dirty="0">
                <a:solidFill>
                  <a:schemeClr val="tx2"/>
                </a:solidFill>
                <a:latin typeface="Times New Roman" panose="02020603050405020304" pitchFamily="18" charset="0"/>
                <a:cs typeface="Times New Roman" panose="02020603050405020304" pitchFamily="18" charset="0"/>
              </a:rPr>
              <a:t>Search</a:t>
            </a:r>
            <a:r>
              <a:rPr lang="en-US" altLang="en-US" sz="1800" dirty="0">
                <a:latin typeface="Times New Roman" panose="02020603050405020304" pitchFamily="18" charset="0"/>
                <a:cs typeface="Times New Roman" panose="02020603050405020304" pitchFamily="18" charset="0"/>
              </a:rPr>
              <a:t> for patterns, trends, structure, irregularities, relationships among data</a:t>
            </a:r>
          </a:p>
          <a:p>
            <a:pPr lvl="1" eaLnBrk="1" hangingPunct="1">
              <a:lnSpc>
                <a:spcPct val="110000"/>
              </a:lnSpc>
            </a:pPr>
            <a:r>
              <a:rPr lang="en-US" altLang="en-US" sz="1800" dirty="0">
                <a:solidFill>
                  <a:schemeClr val="tx2"/>
                </a:solidFill>
                <a:latin typeface="Times New Roman" panose="02020603050405020304" pitchFamily="18" charset="0"/>
                <a:cs typeface="Times New Roman" panose="02020603050405020304" pitchFamily="18" charset="0"/>
              </a:rPr>
              <a:t>Help find interesting regions and suitable parameters</a:t>
            </a:r>
            <a:r>
              <a:rPr lang="en-US" altLang="en-US" sz="1800" dirty="0">
                <a:latin typeface="Times New Roman" panose="02020603050405020304" pitchFamily="18" charset="0"/>
                <a:cs typeface="Times New Roman" panose="02020603050405020304" pitchFamily="18" charset="0"/>
              </a:rPr>
              <a:t> for further quantitative analysis</a:t>
            </a:r>
          </a:p>
          <a:p>
            <a:pPr lvl="1" eaLnBrk="1" hangingPunct="1">
              <a:lnSpc>
                <a:spcPct val="110000"/>
              </a:lnSpc>
            </a:pPr>
            <a:r>
              <a:rPr lang="en-US" altLang="en-US" sz="1800" dirty="0">
                <a:solidFill>
                  <a:schemeClr val="tx2"/>
                </a:solidFill>
                <a:latin typeface="Times New Roman" panose="02020603050405020304" pitchFamily="18" charset="0"/>
                <a:cs typeface="Times New Roman" panose="02020603050405020304" pitchFamily="18" charset="0"/>
              </a:rPr>
              <a:t>Provide a visual proof</a:t>
            </a:r>
            <a:r>
              <a:rPr lang="en-US" altLang="en-US" sz="1800" dirty="0">
                <a:latin typeface="Times New Roman" panose="02020603050405020304" pitchFamily="18" charset="0"/>
                <a:cs typeface="Times New Roman" panose="02020603050405020304" pitchFamily="18" charset="0"/>
              </a:rPr>
              <a:t> of computer representations derived</a:t>
            </a:r>
          </a:p>
          <a:p>
            <a:pPr eaLnBrk="1" hangingPunct="1">
              <a:lnSpc>
                <a:spcPct val="110000"/>
              </a:lnSpc>
            </a:pPr>
            <a:r>
              <a:rPr lang="en-US" altLang="en-US" sz="1800" dirty="0">
                <a:latin typeface="Times New Roman" panose="02020603050405020304" pitchFamily="18" charset="0"/>
                <a:cs typeface="Times New Roman" panose="02020603050405020304" pitchFamily="18" charset="0"/>
              </a:rPr>
              <a:t>Categorization of visualization methods:</a:t>
            </a:r>
          </a:p>
          <a:p>
            <a:pPr lvl="1" eaLnBrk="1" hangingPunct="1">
              <a:lnSpc>
                <a:spcPct val="110000"/>
              </a:lnSpc>
            </a:pPr>
            <a:r>
              <a:rPr lang="en-US" altLang="en-US" sz="1800" dirty="0">
                <a:latin typeface="Times New Roman" panose="02020603050405020304" pitchFamily="18" charset="0"/>
                <a:cs typeface="Times New Roman" panose="02020603050405020304" pitchFamily="18" charset="0"/>
              </a:rPr>
              <a:t>Pixel-oriented visualization techniques</a:t>
            </a:r>
          </a:p>
          <a:p>
            <a:pPr lvl="1" eaLnBrk="1" hangingPunct="1">
              <a:lnSpc>
                <a:spcPct val="110000"/>
              </a:lnSpc>
            </a:pPr>
            <a:r>
              <a:rPr lang="en-US" altLang="en-US" sz="1800" dirty="0">
                <a:latin typeface="Times New Roman" panose="02020603050405020304" pitchFamily="18" charset="0"/>
                <a:cs typeface="Times New Roman" panose="02020603050405020304" pitchFamily="18" charset="0"/>
              </a:rPr>
              <a:t>Geometric projection visualization techniques</a:t>
            </a:r>
          </a:p>
          <a:p>
            <a:pPr lvl="1" eaLnBrk="1" hangingPunct="1">
              <a:lnSpc>
                <a:spcPct val="110000"/>
              </a:lnSpc>
            </a:pPr>
            <a:r>
              <a:rPr lang="en-US" altLang="en-US" sz="1800" dirty="0">
                <a:latin typeface="Times New Roman" panose="02020603050405020304" pitchFamily="18" charset="0"/>
                <a:cs typeface="Times New Roman" panose="02020603050405020304" pitchFamily="18" charset="0"/>
              </a:rPr>
              <a:t>Icon-based visualization techniques</a:t>
            </a:r>
          </a:p>
          <a:p>
            <a:pPr lvl="1" eaLnBrk="1" hangingPunct="1">
              <a:lnSpc>
                <a:spcPct val="110000"/>
              </a:lnSpc>
            </a:pPr>
            <a:r>
              <a:rPr lang="en-US" altLang="en-US" sz="1800" dirty="0">
                <a:latin typeface="Times New Roman" panose="02020603050405020304" pitchFamily="18" charset="0"/>
                <a:cs typeface="Times New Roman" panose="02020603050405020304" pitchFamily="18" charset="0"/>
              </a:rPr>
              <a:t>Hierarchical visualization techniques</a:t>
            </a:r>
          </a:p>
          <a:p>
            <a:pPr lvl="1" eaLnBrk="1" hangingPunct="1">
              <a:lnSpc>
                <a:spcPct val="110000"/>
              </a:lnSpc>
            </a:pPr>
            <a:r>
              <a:rPr lang="en-US" altLang="en-US" sz="1800" dirty="0">
                <a:latin typeface="Times New Roman" panose="02020603050405020304" pitchFamily="18" charset="0"/>
                <a:cs typeface="Times New Roman" panose="02020603050405020304" pitchFamily="18" charset="0"/>
              </a:rPr>
              <a:t>Visualizing complex data and relations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422B8697-CB47-B379-7E66-34662B6837E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856AED5D-62BF-4C5D-A555-A9E19AF5C819}" type="slidenum">
              <a:rPr lang="en-US" altLang="en-US" sz="1200"/>
              <a:pPr algn="r" eaLnBrk="1" hangingPunct="1"/>
              <a:t>85</a:t>
            </a:fld>
            <a:endParaRPr lang="en-US" altLang="en-US" sz="1200"/>
          </a:p>
        </p:txBody>
      </p:sp>
      <p:sp>
        <p:nvSpPr>
          <p:cNvPr id="31747" name="Rectangle 2">
            <a:extLst>
              <a:ext uri="{FF2B5EF4-FFF2-40B4-BE49-F238E27FC236}">
                <a16:creationId xmlns:a16="http://schemas.microsoft.com/office/drawing/2014/main" id="{65E877BE-D3DB-0B73-B142-8B9EA7A39028}"/>
              </a:ext>
            </a:extLst>
          </p:cNvPr>
          <p:cNvSpPr>
            <a:spLocks noGrp="1" noChangeArrowheads="1"/>
          </p:cNvSpPr>
          <p:nvPr>
            <p:ph type="title" idx="4294967295"/>
          </p:nvPr>
        </p:nvSpPr>
        <p:spPr>
          <a:xfrm>
            <a:off x="-76200" y="42345"/>
            <a:ext cx="9144000" cy="609600"/>
          </a:xfrm>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Pixel-Oriented Visualization Techniques</a:t>
            </a:r>
          </a:p>
        </p:txBody>
      </p:sp>
      <p:sp>
        <p:nvSpPr>
          <p:cNvPr id="31748" name="Rectangle 3">
            <a:extLst>
              <a:ext uri="{FF2B5EF4-FFF2-40B4-BE49-F238E27FC236}">
                <a16:creationId xmlns:a16="http://schemas.microsoft.com/office/drawing/2014/main" id="{B7499249-F506-9974-4A7C-AE5DE9170208}"/>
              </a:ext>
            </a:extLst>
          </p:cNvPr>
          <p:cNvSpPr>
            <a:spLocks noGrp="1" noChangeArrowheads="1"/>
          </p:cNvSpPr>
          <p:nvPr>
            <p:ph type="body" idx="4294967295"/>
          </p:nvPr>
        </p:nvSpPr>
        <p:spPr>
          <a:xfrm>
            <a:off x="381000" y="595312"/>
            <a:ext cx="8534400" cy="2720422"/>
          </a:xfrm>
        </p:spPr>
        <p:txBody>
          <a:bodyPr>
            <a:normAutofit/>
          </a:bodyPr>
          <a:lstStyle/>
          <a:p>
            <a:pPr eaLnBrk="1" hangingPunct="1">
              <a:lnSpc>
                <a:spcPct val="110000"/>
              </a:lnSpc>
            </a:pPr>
            <a:r>
              <a:rPr lang="en-US" altLang="en-US" sz="2000" dirty="0">
                <a:latin typeface="Times New Roman" panose="02020603050405020304" pitchFamily="18" charset="0"/>
                <a:cs typeface="Times New Roman" panose="02020603050405020304" pitchFamily="18" charset="0"/>
              </a:rPr>
              <a:t>For a data set of m dimensions, create m windows on the screen, one for each dimension</a:t>
            </a:r>
          </a:p>
          <a:p>
            <a:pPr eaLnBrk="1" hangingPunct="1">
              <a:lnSpc>
                <a:spcPct val="110000"/>
              </a:lnSpc>
            </a:pPr>
            <a:r>
              <a:rPr lang="en-US" altLang="en-US" sz="2000" dirty="0">
                <a:latin typeface="Times New Roman" panose="02020603050405020304" pitchFamily="18" charset="0"/>
                <a:cs typeface="Times New Roman" panose="02020603050405020304" pitchFamily="18" charset="0"/>
              </a:rPr>
              <a:t>The m dimension values of a record are mapped to m pixels at the corresponding positions in the windows</a:t>
            </a:r>
          </a:p>
          <a:p>
            <a:pPr eaLnBrk="1" hangingPunct="1">
              <a:lnSpc>
                <a:spcPct val="110000"/>
              </a:lnSpc>
            </a:pPr>
            <a:r>
              <a:rPr lang="en-US" altLang="en-US" sz="2000" dirty="0">
                <a:latin typeface="Times New Roman" panose="02020603050405020304" pitchFamily="18" charset="0"/>
                <a:cs typeface="Times New Roman" panose="02020603050405020304" pitchFamily="18" charset="0"/>
              </a:rPr>
              <a:t>The colors of the pixels reflect the corresponding values</a:t>
            </a:r>
          </a:p>
          <a:p>
            <a:pPr eaLnBrk="1" hangingPunct="1">
              <a:lnSpc>
                <a:spcPct val="110000"/>
              </a:lnSpc>
            </a:pPr>
            <a:r>
              <a:rPr lang="en-US" altLang="en-US" sz="2000" dirty="0">
                <a:latin typeface="Times New Roman" panose="02020603050405020304" pitchFamily="18" charset="0"/>
                <a:cs typeface="Times New Roman" panose="02020603050405020304" pitchFamily="18" charset="0"/>
              </a:rPr>
              <a:t>Example: Income ascending order of customer information table</a:t>
            </a:r>
          </a:p>
        </p:txBody>
      </p:sp>
      <p:pic>
        <p:nvPicPr>
          <p:cNvPr id="31749" name="Picture 5">
            <a:extLst>
              <a:ext uri="{FF2B5EF4-FFF2-40B4-BE49-F238E27FC236}">
                <a16:creationId xmlns:a16="http://schemas.microsoft.com/office/drawing/2014/main" id="{515747B5-3C63-E0A3-D6E8-C77BB7BD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636408"/>
            <a:ext cx="8613775" cy="262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0" name="Text Box 6">
            <a:extLst>
              <a:ext uri="{FF2B5EF4-FFF2-40B4-BE49-F238E27FC236}">
                <a16:creationId xmlns:a16="http://schemas.microsoft.com/office/drawing/2014/main" id="{DE71CED8-2331-CD68-111F-09CD14AD346E}"/>
              </a:ext>
            </a:extLst>
          </p:cNvPr>
          <p:cNvSpPr txBox="1">
            <a:spLocks noChangeArrowheads="1"/>
          </p:cNvSpPr>
          <p:nvPr/>
        </p:nvSpPr>
        <p:spPr bwMode="auto">
          <a:xfrm>
            <a:off x="152400" y="61722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buFontTx/>
              <a:buAutoNum type="alphaLcParenBoth"/>
            </a:pPr>
            <a:r>
              <a:rPr lang="en-US" altLang="en-US" sz="2000"/>
              <a:t>Income</a:t>
            </a:r>
          </a:p>
        </p:txBody>
      </p:sp>
      <p:sp>
        <p:nvSpPr>
          <p:cNvPr id="31751" name="Text Box 7">
            <a:extLst>
              <a:ext uri="{FF2B5EF4-FFF2-40B4-BE49-F238E27FC236}">
                <a16:creationId xmlns:a16="http://schemas.microsoft.com/office/drawing/2014/main" id="{D06B810C-DF9B-4978-BE7A-720649326E38}"/>
              </a:ext>
            </a:extLst>
          </p:cNvPr>
          <p:cNvSpPr txBox="1">
            <a:spLocks noChangeArrowheads="1"/>
          </p:cNvSpPr>
          <p:nvPr/>
        </p:nvSpPr>
        <p:spPr bwMode="auto">
          <a:xfrm>
            <a:off x="2362200" y="61722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2000"/>
              <a:t>(b) Credit Limit</a:t>
            </a:r>
          </a:p>
        </p:txBody>
      </p:sp>
      <p:sp>
        <p:nvSpPr>
          <p:cNvPr id="31752" name="Text Box 8">
            <a:extLst>
              <a:ext uri="{FF2B5EF4-FFF2-40B4-BE49-F238E27FC236}">
                <a16:creationId xmlns:a16="http://schemas.microsoft.com/office/drawing/2014/main" id="{C598DB28-84C9-7A17-E070-58B573305928}"/>
              </a:ext>
            </a:extLst>
          </p:cNvPr>
          <p:cNvSpPr txBox="1">
            <a:spLocks noChangeArrowheads="1"/>
          </p:cNvSpPr>
          <p:nvPr/>
        </p:nvSpPr>
        <p:spPr bwMode="auto">
          <a:xfrm>
            <a:off x="4495800" y="6172200"/>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2000"/>
              <a:t>(c) transaction volume</a:t>
            </a:r>
          </a:p>
        </p:txBody>
      </p:sp>
      <p:sp>
        <p:nvSpPr>
          <p:cNvPr id="31753" name="Text Box 9">
            <a:extLst>
              <a:ext uri="{FF2B5EF4-FFF2-40B4-BE49-F238E27FC236}">
                <a16:creationId xmlns:a16="http://schemas.microsoft.com/office/drawing/2014/main" id="{2E28FC51-4EFD-7CE5-A87B-37E9306C84C5}"/>
              </a:ext>
            </a:extLst>
          </p:cNvPr>
          <p:cNvSpPr txBox="1">
            <a:spLocks noChangeArrowheads="1"/>
          </p:cNvSpPr>
          <p:nvPr/>
        </p:nvSpPr>
        <p:spPr bwMode="auto">
          <a:xfrm>
            <a:off x="7239000" y="6156325"/>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50000"/>
              </a:spcBef>
            </a:pPr>
            <a:r>
              <a:rPr lang="en-US" altLang="en-US" sz="2000"/>
              <a:t>(d) age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a:extLst>
              <a:ext uri="{FF2B5EF4-FFF2-40B4-BE49-F238E27FC236}">
                <a16:creationId xmlns:a16="http://schemas.microsoft.com/office/drawing/2014/main" id="{8B6EF62D-60AB-C4B1-B323-0095C6643D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E31D0AD-2252-4C01-93F0-1B7AFE983B7B}" type="slidenum">
              <a:rPr lang="en-US" altLang="en-US" sz="1200"/>
              <a:pPr eaLnBrk="1" hangingPunct="1"/>
              <a:t>86</a:t>
            </a:fld>
            <a:endParaRPr lang="en-US" altLang="en-US" sz="1200"/>
          </a:p>
        </p:txBody>
      </p:sp>
      <p:sp>
        <p:nvSpPr>
          <p:cNvPr id="33795" name="Rectangle 2">
            <a:extLst>
              <a:ext uri="{FF2B5EF4-FFF2-40B4-BE49-F238E27FC236}">
                <a16:creationId xmlns:a16="http://schemas.microsoft.com/office/drawing/2014/main" id="{FDFA444A-6046-BDAD-8971-50E444D2DCC2}"/>
              </a:ext>
            </a:extLst>
          </p:cNvPr>
          <p:cNvSpPr>
            <a:spLocks noGrp="1" noChangeArrowheads="1"/>
          </p:cNvSpPr>
          <p:nvPr>
            <p:ph type="title"/>
          </p:nvPr>
        </p:nvSpPr>
        <p:spPr>
          <a:xfrm>
            <a:off x="628650" y="375401"/>
            <a:ext cx="7886700" cy="838198"/>
          </a:xfrm>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Geometric Projection Visualization Techniques</a:t>
            </a:r>
          </a:p>
        </p:txBody>
      </p:sp>
      <p:sp>
        <p:nvSpPr>
          <p:cNvPr id="33796" name="Rectangle 3">
            <a:extLst>
              <a:ext uri="{FF2B5EF4-FFF2-40B4-BE49-F238E27FC236}">
                <a16:creationId xmlns:a16="http://schemas.microsoft.com/office/drawing/2014/main" id="{9A5C00EE-1E71-1E73-30A3-5FFFFCE581DD}"/>
              </a:ext>
            </a:extLst>
          </p:cNvPr>
          <p:cNvSpPr>
            <a:spLocks noGrp="1" noChangeArrowheads="1"/>
          </p:cNvSpPr>
          <p:nvPr>
            <p:ph type="body" idx="1"/>
          </p:nvPr>
        </p:nvSpPr>
        <p:spPr>
          <a:xfrm>
            <a:off x="304800" y="1295400"/>
            <a:ext cx="8534400" cy="5334000"/>
          </a:xfrm>
        </p:spPr>
        <p:txBody>
          <a:bodyPr/>
          <a:lstStyle/>
          <a:p>
            <a:pPr eaLnBrk="1" hangingPunct="1">
              <a:lnSpc>
                <a:spcPct val="110000"/>
              </a:lnSpc>
            </a:pPr>
            <a:r>
              <a:rPr lang="de-DE" altLang="en-US" sz="2400" dirty="0">
                <a:latin typeface="Times New Roman" panose="02020603050405020304" pitchFamily="18" charset="0"/>
                <a:cs typeface="Times New Roman" panose="02020603050405020304" pitchFamily="18" charset="0"/>
              </a:rPr>
              <a:t>Visualization of geometric transformations and projections of the data</a:t>
            </a:r>
          </a:p>
          <a:p>
            <a:pPr eaLnBrk="1" hangingPunct="1">
              <a:lnSpc>
                <a:spcPct val="110000"/>
              </a:lnSpc>
            </a:pPr>
            <a:r>
              <a:rPr lang="de-DE" altLang="en-US" sz="2400" dirty="0">
                <a:latin typeface="Times New Roman" panose="02020603050405020304" pitchFamily="18" charset="0"/>
                <a:cs typeface="Times New Roman" panose="02020603050405020304" pitchFamily="18" charset="0"/>
              </a:rPr>
              <a:t>Methods</a:t>
            </a:r>
          </a:p>
          <a:p>
            <a:pPr lvl="1" eaLnBrk="1" hangingPunct="1">
              <a:lnSpc>
                <a:spcPct val="110000"/>
              </a:lnSpc>
            </a:pPr>
            <a:r>
              <a:rPr lang="de-DE" altLang="en-US" sz="2400" dirty="0">
                <a:latin typeface="Times New Roman" panose="02020603050405020304" pitchFamily="18" charset="0"/>
                <a:cs typeface="Times New Roman" panose="02020603050405020304" pitchFamily="18" charset="0"/>
              </a:rPr>
              <a:t>Scatterplot and scatterplot matrices</a:t>
            </a:r>
          </a:p>
          <a:p>
            <a:pPr lvl="1" eaLnBrk="1" hangingPunct="1">
              <a:lnSpc>
                <a:spcPct val="110000"/>
              </a:lnSpc>
            </a:pPr>
            <a:r>
              <a:rPr lang="de-DE" altLang="en-US" sz="2400" dirty="0">
                <a:latin typeface="Times New Roman" panose="02020603050405020304" pitchFamily="18" charset="0"/>
                <a:cs typeface="Times New Roman" panose="02020603050405020304" pitchFamily="18" charset="0"/>
              </a:rPr>
              <a:t>Landscapes</a:t>
            </a:r>
          </a:p>
          <a:p>
            <a:pPr lvl="1" eaLnBrk="1" hangingPunct="1">
              <a:lnSpc>
                <a:spcPct val="110000"/>
              </a:lnSpc>
            </a:pPr>
            <a:r>
              <a:rPr lang="de-DE" altLang="en-US" sz="2400" dirty="0">
                <a:latin typeface="Times New Roman" panose="02020603050405020304" pitchFamily="18" charset="0"/>
                <a:cs typeface="Times New Roman" panose="02020603050405020304" pitchFamily="18" charset="0"/>
              </a:rPr>
              <a:t>Parallel coordinates</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6940-A25A-D344-D2F3-B141D1887533}"/>
              </a:ext>
            </a:extLst>
          </p:cNvPr>
          <p:cNvSpPr>
            <a:spLocks noGrp="1"/>
          </p:cNvSpPr>
          <p:nvPr>
            <p:ph type="title"/>
          </p:nvPr>
        </p:nvSpPr>
        <p:spPr>
          <a:xfrm>
            <a:off x="628650" y="365127"/>
            <a:ext cx="7886700" cy="823594"/>
          </a:xfrm>
        </p:spPr>
        <p:txBody>
          <a:bodyPr/>
          <a:lstStyle/>
          <a:p>
            <a:pPr algn="ctr"/>
            <a:r>
              <a:rPr lang="en-IN" b="1" dirty="0"/>
              <a:t>Scatter plot</a:t>
            </a:r>
          </a:p>
        </p:txBody>
      </p:sp>
      <p:pic>
        <p:nvPicPr>
          <p:cNvPr id="4" name="Picture 3" descr="A graph of blue dots">
            <a:extLst>
              <a:ext uri="{FF2B5EF4-FFF2-40B4-BE49-F238E27FC236}">
                <a16:creationId xmlns:a16="http://schemas.microsoft.com/office/drawing/2014/main" id="{64ADD1BB-1ACA-134C-069A-04878CF23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523" y="2707004"/>
            <a:ext cx="6610827" cy="3636645"/>
          </a:xfrm>
          <a:prstGeom prst="rect">
            <a:avLst/>
          </a:prstGeom>
        </p:spPr>
      </p:pic>
      <p:sp>
        <p:nvSpPr>
          <p:cNvPr id="5" name="TextBox 4">
            <a:extLst>
              <a:ext uri="{FF2B5EF4-FFF2-40B4-BE49-F238E27FC236}">
                <a16:creationId xmlns:a16="http://schemas.microsoft.com/office/drawing/2014/main" id="{C4B22503-0CC0-0AA4-813F-ED249C379B2B}"/>
              </a:ext>
            </a:extLst>
          </p:cNvPr>
          <p:cNvSpPr txBox="1"/>
          <p:nvPr/>
        </p:nvSpPr>
        <p:spPr>
          <a:xfrm>
            <a:off x="457200" y="1717030"/>
            <a:ext cx="8430962" cy="461665"/>
          </a:xfrm>
          <a:prstGeom prst="rect">
            <a:avLst/>
          </a:prstGeom>
          <a:noFill/>
        </p:spPr>
        <p:txBody>
          <a:bodyPr wrap="none" rtlCol="0">
            <a:spAutoFit/>
          </a:bodyPr>
          <a:lstStyle/>
          <a:p>
            <a:r>
              <a:rPr lang="en-IN" sz="2400" dirty="0"/>
              <a:t>A scatter plot displays 2D data points using Cartesian coordinates. </a:t>
            </a:r>
          </a:p>
        </p:txBody>
      </p:sp>
    </p:spTree>
    <p:extLst>
      <p:ext uri="{BB962C8B-B14F-4D97-AF65-F5344CB8AC3E}">
        <p14:creationId xmlns:p14="http://schemas.microsoft.com/office/powerpoint/2010/main" val="1311962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26428A25-DFAA-9C7F-266A-B024D93520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FF62A9F-4FFD-4CFB-8D1B-E9C8F1CECBCC}" type="slidenum">
              <a:rPr lang="en-US" altLang="en-US" sz="1200"/>
              <a:pPr eaLnBrk="1" hangingPunct="1"/>
              <a:t>88</a:t>
            </a:fld>
            <a:endParaRPr lang="en-US" altLang="en-US" sz="1200"/>
          </a:p>
        </p:txBody>
      </p:sp>
      <p:sp>
        <p:nvSpPr>
          <p:cNvPr id="35843" name="Rectangle 2">
            <a:extLst>
              <a:ext uri="{FF2B5EF4-FFF2-40B4-BE49-F238E27FC236}">
                <a16:creationId xmlns:a16="http://schemas.microsoft.com/office/drawing/2014/main" id="{61349146-D79F-2FB5-79E6-8CE2F01116D5}"/>
              </a:ext>
            </a:extLst>
          </p:cNvPr>
          <p:cNvSpPr>
            <a:spLocks noGrp="1" noChangeArrowheads="1"/>
          </p:cNvSpPr>
          <p:nvPr>
            <p:ph type="title"/>
          </p:nvPr>
        </p:nvSpPr>
        <p:spPr>
          <a:xfrm>
            <a:off x="152400" y="228600"/>
            <a:ext cx="8763000" cy="609600"/>
          </a:xfrm>
        </p:spPr>
        <p:txBody>
          <a:bodyPr>
            <a:normAutofit/>
          </a:bodyPr>
          <a:lstStyle/>
          <a:p>
            <a:pPr algn="ctr" eaLnBrk="1" hangingPunct="1"/>
            <a:r>
              <a:rPr lang="de-DE" altLang="en-US" sz="3600" b="1" dirty="0">
                <a:latin typeface="Times New Roman" panose="02020603050405020304" pitchFamily="18" charset="0"/>
                <a:cs typeface="Times New Roman" panose="02020603050405020304" pitchFamily="18" charset="0"/>
              </a:rPr>
              <a:t>Scatterplot Matrices</a:t>
            </a:r>
            <a:endParaRPr lang="en-US" altLang="en-US" sz="3600" b="1" dirty="0">
              <a:latin typeface="Times New Roman" panose="02020603050405020304" pitchFamily="18" charset="0"/>
              <a:cs typeface="Times New Roman" panose="02020603050405020304" pitchFamily="18" charset="0"/>
            </a:endParaRPr>
          </a:p>
        </p:txBody>
      </p:sp>
      <p:sp>
        <p:nvSpPr>
          <p:cNvPr id="35844" name="Rectangle 3">
            <a:extLst>
              <a:ext uri="{FF2B5EF4-FFF2-40B4-BE49-F238E27FC236}">
                <a16:creationId xmlns:a16="http://schemas.microsoft.com/office/drawing/2014/main" id="{8DEDC3A2-3ED3-9E2B-4C56-A01FC073B18F}"/>
              </a:ext>
            </a:extLst>
          </p:cNvPr>
          <p:cNvSpPr>
            <a:spLocks noGrp="1" noChangeArrowheads="1"/>
          </p:cNvSpPr>
          <p:nvPr>
            <p:ph type="body" idx="1"/>
          </p:nvPr>
        </p:nvSpPr>
        <p:spPr>
          <a:xfrm>
            <a:off x="304800" y="6172200"/>
            <a:ext cx="8382000" cy="304800"/>
          </a:xfrm>
        </p:spPr>
        <p:txBody>
          <a:bodyPr/>
          <a:lstStyle/>
          <a:p>
            <a:pPr algn="ctr" eaLnBrk="1" hangingPunct="1">
              <a:lnSpc>
                <a:spcPct val="80000"/>
              </a:lnSpc>
              <a:buFont typeface="Wingdings" panose="05000000000000000000" pitchFamily="2" charset="2"/>
              <a:buNone/>
            </a:pPr>
            <a:r>
              <a:rPr lang="en-US" altLang="en-US" sz="1600"/>
              <a:t>Matrix </a:t>
            </a:r>
            <a:r>
              <a:rPr lang="de-DE" altLang="en-US" sz="1600"/>
              <a:t>of scatterplots (x-y-diagrams) of the k-dim. data [total of (k2/2-k) scatterplots]</a:t>
            </a:r>
            <a:endParaRPr lang="en-US" altLang="en-US" sz="1600"/>
          </a:p>
        </p:txBody>
      </p:sp>
      <p:pic>
        <p:nvPicPr>
          <p:cNvPr id="35845" name="Picture 4" descr="scatplot">
            <a:extLst>
              <a:ext uri="{FF2B5EF4-FFF2-40B4-BE49-F238E27FC236}">
                <a16:creationId xmlns:a16="http://schemas.microsoft.com/office/drawing/2014/main" id="{BF81E4B1-26F2-1563-7DB5-F59E5E476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520" y="806451"/>
            <a:ext cx="6275070" cy="512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5">
            <a:extLst>
              <a:ext uri="{FF2B5EF4-FFF2-40B4-BE49-F238E27FC236}">
                <a16:creationId xmlns:a16="http://schemas.microsoft.com/office/drawing/2014/main" id="{DACBA793-342C-20C4-2FCE-196EBC3A9A80}"/>
              </a:ext>
            </a:extLst>
          </p:cNvPr>
          <p:cNvSpPr txBox="1">
            <a:spLocks noChangeArrowheads="1"/>
          </p:cNvSpPr>
          <p:nvPr/>
        </p:nvSpPr>
        <p:spPr bwMode="auto">
          <a:xfrm rot="-5400000">
            <a:off x="-69056" y="3421856"/>
            <a:ext cx="3155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de-DE" altLang="en-US" sz="800">
                <a:solidFill>
                  <a:schemeClr val="accent1"/>
                </a:solidFill>
                <a:latin typeface="Arial" panose="020B0604020202020204" pitchFamily="34" charset="0"/>
              </a:rPr>
              <a:t>Used by</a:t>
            </a:r>
            <a:r>
              <a:rPr lang="de-DE" altLang="en-US" sz="800" u="sng">
                <a:solidFill>
                  <a:schemeClr val="accent1"/>
                </a:solidFill>
                <a:latin typeface="Arial" panose="020B0604020202020204" pitchFamily="34" charset="0"/>
              </a:rPr>
              <a:t> </a:t>
            </a:r>
            <a:r>
              <a:rPr lang="de-DE" altLang="en-US" sz="800">
                <a:solidFill>
                  <a:schemeClr val="accent1"/>
                </a:solidFill>
                <a:latin typeface="Arial" panose="020B0604020202020204" pitchFamily="34" charset="0"/>
              </a:rPr>
              <a:t>ermission of M. Ward, Worcester Polytechnic</a:t>
            </a:r>
            <a:r>
              <a:rPr lang="de-DE" altLang="en-US" sz="1200">
                <a:solidFill>
                  <a:schemeClr val="accent1"/>
                </a:solidFill>
                <a:latin typeface="Arial" panose="020B0604020202020204" pitchFamily="34" charset="0"/>
              </a:rPr>
              <a:t> </a:t>
            </a:r>
            <a:r>
              <a:rPr lang="de-DE" altLang="en-US" sz="800">
                <a:solidFill>
                  <a:schemeClr val="accent1"/>
                </a:solidFill>
                <a:latin typeface="Arial" panose="020B0604020202020204" pitchFamily="34" charset="0"/>
              </a:rPr>
              <a:t>Institute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a:extLst>
              <a:ext uri="{FF2B5EF4-FFF2-40B4-BE49-F238E27FC236}">
                <a16:creationId xmlns:a16="http://schemas.microsoft.com/office/drawing/2014/main" id="{68388155-7027-D3F9-E47C-FD109C06E2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A212B8B-D6A5-4A41-BC99-D1BEFEEF37E6}" type="slidenum">
              <a:rPr lang="en-US" altLang="en-US" sz="1200"/>
              <a:pPr eaLnBrk="1" hangingPunct="1"/>
              <a:t>89</a:t>
            </a:fld>
            <a:endParaRPr lang="en-US" altLang="en-US" sz="1200"/>
          </a:p>
        </p:txBody>
      </p:sp>
      <p:sp>
        <p:nvSpPr>
          <p:cNvPr id="36867" name="Rectangle 2">
            <a:extLst>
              <a:ext uri="{FF2B5EF4-FFF2-40B4-BE49-F238E27FC236}">
                <a16:creationId xmlns:a16="http://schemas.microsoft.com/office/drawing/2014/main" id="{60EE8543-4BA2-B7A1-6BAC-97DCCAC04051}"/>
              </a:ext>
            </a:extLst>
          </p:cNvPr>
          <p:cNvSpPr>
            <a:spLocks noChangeArrowheads="1"/>
          </p:cNvSpPr>
          <p:nvPr/>
        </p:nvSpPr>
        <p:spPr bwMode="auto">
          <a:xfrm>
            <a:off x="0" y="5410200"/>
            <a:ext cx="89916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044575" indent="-1588" eaLnBrk="0" hangingPunct="0">
              <a:tabLst>
                <a:tab pos="1333500" algn="l"/>
              </a:tabLst>
              <a:defRPr sz="2400">
                <a:solidFill>
                  <a:schemeClr val="tx1"/>
                </a:solidFill>
                <a:latin typeface="Tahoma" panose="020B0604030504040204" pitchFamily="34" charset="0"/>
              </a:defRPr>
            </a:lvl1pPr>
            <a:lvl2pPr marL="742950" indent="-285750" eaLnBrk="0" hangingPunct="0">
              <a:tabLst>
                <a:tab pos="1333500" algn="l"/>
              </a:tabLst>
              <a:defRPr sz="2400">
                <a:solidFill>
                  <a:schemeClr val="tx1"/>
                </a:solidFill>
                <a:latin typeface="Tahoma" panose="020B0604030504040204" pitchFamily="34" charset="0"/>
              </a:defRPr>
            </a:lvl2pPr>
            <a:lvl3pPr marL="1143000" indent="-228600" eaLnBrk="0" hangingPunct="0">
              <a:tabLst>
                <a:tab pos="1333500" algn="l"/>
              </a:tabLst>
              <a:defRPr sz="2400">
                <a:solidFill>
                  <a:schemeClr val="tx1"/>
                </a:solidFill>
                <a:latin typeface="Tahoma" panose="020B0604030504040204" pitchFamily="34" charset="0"/>
              </a:defRPr>
            </a:lvl3pPr>
            <a:lvl4pPr marL="1600200" indent="-228600" eaLnBrk="0" hangingPunct="0">
              <a:tabLst>
                <a:tab pos="1333500" algn="l"/>
              </a:tabLst>
              <a:defRPr sz="2400">
                <a:solidFill>
                  <a:schemeClr val="tx1"/>
                </a:solidFill>
                <a:latin typeface="Tahoma" panose="020B0604030504040204" pitchFamily="34" charset="0"/>
              </a:defRPr>
            </a:lvl4pPr>
            <a:lvl5pPr marL="2057400" indent="-228600" eaLnBrk="0" hangingPunct="0">
              <a:tabLst>
                <a:tab pos="1333500" algn="l"/>
              </a:tabLst>
              <a:defRPr sz="2400">
                <a:solidFill>
                  <a:schemeClr val="tx1"/>
                </a:solidFill>
                <a:latin typeface="Tahoma" panose="020B0604030504040204" pitchFamily="34" charset="0"/>
              </a:defRPr>
            </a:lvl5pPr>
            <a:lvl6pPr marL="2514600" indent="-228600" eaLnBrk="0" fontAlgn="base" hangingPunct="0">
              <a:spcBef>
                <a:spcPct val="0"/>
              </a:spcBef>
              <a:spcAft>
                <a:spcPct val="0"/>
              </a:spcAft>
              <a:tabLst>
                <a:tab pos="1333500" algn="l"/>
              </a:tabLst>
              <a:defRPr sz="2400">
                <a:solidFill>
                  <a:schemeClr val="tx1"/>
                </a:solidFill>
                <a:latin typeface="Tahoma" panose="020B0604030504040204" pitchFamily="34" charset="0"/>
              </a:defRPr>
            </a:lvl6pPr>
            <a:lvl7pPr marL="2971800" indent="-228600" eaLnBrk="0" fontAlgn="base" hangingPunct="0">
              <a:spcBef>
                <a:spcPct val="0"/>
              </a:spcBef>
              <a:spcAft>
                <a:spcPct val="0"/>
              </a:spcAft>
              <a:tabLst>
                <a:tab pos="1333500" algn="l"/>
              </a:tabLst>
              <a:defRPr sz="2400">
                <a:solidFill>
                  <a:schemeClr val="tx1"/>
                </a:solidFill>
                <a:latin typeface="Tahoma" panose="020B0604030504040204" pitchFamily="34" charset="0"/>
              </a:defRPr>
            </a:lvl7pPr>
            <a:lvl8pPr marL="3429000" indent="-228600" eaLnBrk="0" fontAlgn="base" hangingPunct="0">
              <a:spcBef>
                <a:spcPct val="0"/>
              </a:spcBef>
              <a:spcAft>
                <a:spcPct val="0"/>
              </a:spcAft>
              <a:tabLst>
                <a:tab pos="1333500" algn="l"/>
              </a:tabLst>
              <a:defRPr sz="2400">
                <a:solidFill>
                  <a:schemeClr val="tx1"/>
                </a:solidFill>
                <a:latin typeface="Tahoma" panose="020B0604030504040204" pitchFamily="34" charset="0"/>
              </a:defRPr>
            </a:lvl8pPr>
            <a:lvl9pPr marL="3886200" indent="-228600" eaLnBrk="0" fontAlgn="base" hangingPunct="0">
              <a:spcBef>
                <a:spcPct val="0"/>
              </a:spcBef>
              <a:spcAft>
                <a:spcPct val="0"/>
              </a:spcAft>
              <a:tabLst>
                <a:tab pos="1333500" algn="l"/>
              </a:tabLst>
              <a:defRPr sz="2400">
                <a:solidFill>
                  <a:schemeClr val="tx1"/>
                </a:solidFill>
                <a:latin typeface="Tahoma" panose="020B0604030504040204" pitchFamily="34" charset="0"/>
              </a:defRPr>
            </a:lvl9pPr>
          </a:lstStyle>
          <a:p>
            <a:pPr eaLnBrk="1" hangingPunct="1">
              <a:lnSpc>
                <a:spcPct val="90000"/>
              </a:lnSpc>
              <a:spcBef>
                <a:spcPct val="20000"/>
              </a:spcBef>
              <a:buClr>
                <a:schemeClr val="accent1"/>
              </a:buClr>
              <a:buSzPct val="80000"/>
              <a:buFont typeface="Wingdings" panose="05000000000000000000" pitchFamily="2" charset="2"/>
              <a:buNone/>
            </a:pPr>
            <a:endParaRPr lang="de-DE" altLang="en-US" sz="2000" b="1" u="sng">
              <a:latin typeface="Arial" panose="020B0604020202020204" pitchFamily="34" charset="0"/>
            </a:endParaRPr>
          </a:p>
        </p:txBody>
      </p:sp>
      <p:sp>
        <p:nvSpPr>
          <p:cNvPr id="36868" name="Text Box 3">
            <a:extLst>
              <a:ext uri="{FF2B5EF4-FFF2-40B4-BE49-F238E27FC236}">
                <a16:creationId xmlns:a16="http://schemas.microsoft.com/office/drawing/2014/main" id="{99CB2519-8E5B-8483-8471-65F968F51837}"/>
              </a:ext>
            </a:extLst>
          </p:cNvPr>
          <p:cNvSpPr txBox="1">
            <a:spLocks noChangeArrowheads="1"/>
          </p:cNvSpPr>
          <p:nvPr/>
        </p:nvSpPr>
        <p:spPr bwMode="auto">
          <a:xfrm>
            <a:off x="7381875" y="2590800"/>
            <a:ext cx="14573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de-DE" altLang="en-US" sz="1400" dirty="0">
                <a:solidFill>
                  <a:schemeClr val="tx2"/>
                </a:solidFill>
                <a:latin typeface="Arial" panose="020B0604020202020204" pitchFamily="34" charset="0"/>
              </a:rPr>
              <a:t>news articles</a:t>
            </a:r>
            <a:br>
              <a:rPr lang="de-DE" altLang="en-US" sz="1400" dirty="0">
                <a:solidFill>
                  <a:schemeClr val="tx2"/>
                </a:solidFill>
                <a:latin typeface="Arial" panose="020B0604020202020204" pitchFamily="34" charset="0"/>
              </a:rPr>
            </a:br>
            <a:r>
              <a:rPr lang="de-DE" altLang="en-US" sz="1400" dirty="0">
                <a:solidFill>
                  <a:schemeClr val="tx2"/>
                </a:solidFill>
                <a:latin typeface="Arial" panose="020B0604020202020204" pitchFamily="34" charset="0"/>
              </a:rPr>
              <a:t>visualized as</a:t>
            </a:r>
            <a:br>
              <a:rPr lang="de-DE" altLang="en-US" sz="1400" dirty="0">
                <a:solidFill>
                  <a:schemeClr val="tx2"/>
                </a:solidFill>
                <a:latin typeface="Arial" panose="020B0604020202020204" pitchFamily="34" charset="0"/>
              </a:rPr>
            </a:br>
            <a:r>
              <a:rPr lang="de-DE" altLang="en-US" sz="1400" dirty="0">
                <a:solidFill>
                  <a:schemeClr val="tx2"/>
                </a:solidFill>
                <a:latin typeface="Arial" panose="020B0604020202020204" pitchFamily="34" charset="0"/>
              </a:rPr>
              <a:t>a landscape</a:t>
            </a:r>
          </a:p>
        </p:txBody>
      </p:sp>
      <p:pic>
        <p:nvPicPr>
          <p:cNvPr id="36869" name="Picture 4" descr="Landscape">
            <a:extLst>
              <a:ext uri="{FF2B5EF4-FFF2-40B4-BE49-F238E27FC236}">
                <a16:creationId xmlns:a16="http://schemas.microsoft.com/office/drawing/2014/main" id="{427BC140-DE6E-71FA-C73E-4A982E082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97284"/>
            <a:ext cx="5638800" cy="410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 Box 5">
            <a:extLst>
              <a:ext uri="{FF2B5EF4-FFF2-40B4-BE49-F238E27FC236}">
                <a16:creationId xmlns:a16="http://schemas.microsoft.com/office/drawing/2014/main" id="{6ABED5AB-DE55-C32D-5689-A805AD83B975}"/>
              </a:ext>
            </a:extLst>
          </p:cNvPr>
          <p:cNvSpPr txBox="1">
            <a:spLocks noChangeArrowheads="1"/>
          </p:cNvSpPr>
          <p:nvPr/>
        </p:nvSpPr>
        <p:spPr bwMode="auto">
          <a:xfrm rot="-5400000">
            <a:off x="-442912" y="3351212"/>
            <a:ext cx="37211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de-DE" altLang="en-US" sz="1000">
                <a:solidFill>
                  <a:schemeClr val="accent1"/>
                </a:solidFill>
                <a:latin typeface="Arial" panose="020B0604020202020204" pitchFamily="34" charset="0"/>
              </a:rPr>
              <a:t>Used by permission of B. Wright, Visible Decisions Inc.</a:t>
            </a:r>
          </a:p>
        </p:txBody>
      </p:sp>
      <p:sp>
        <p:nvSpPr>
          <p:cNvPr id="36871" name="Rectangle 6">
            <a:extLst>
              <a:ext uri="{FF2B5EF4-FFF2-40B4-BE49-F238E27FC236}">
                <a16:creationId xmlns:a16="http://schemas.microsoft.com/office/drawing/2014/main" id="{DAE87D6E-0A5C-E419-99C6-625A3E3D0AA4}"/>
              </a:ext>
            </a:extLst>
          </p:cNvPr>
          <p:cNvSpPr>
            <a:spLocks noGrp="1" noChangeArrowheads="1"/>
          </p:cNvSpPr>
          <p:nvPr>
            <p:ph type="title"/>
          </p:nvPr>
        </p:nvSpPr>
        <p:spPr>
          <a:xfrm>
            <a:off x="628650" y="365127"/>
            <a:ext cx="7886700" cy="528726"/>
          </a:xfrm>
        </p:spPr>
        <p:txBody>
          <a:bodyPr>
            <a:noAutofit/>
          </a:bodyPr>
          <a:lstStyle/>
          <a:p>
            <a:pPr algn="ctr" eaLnBrk="1" hangingPunct="1"/>
            <a:r>
              <a:rPr lang="de-DE" altLang="en-US" sz="3600" b="1" dirty="0">
                <a:latin typeface="Times New Roman" panose="02020603050405020304" pitchFamily="18" charset="0"/>
                <a:cs typeface="Times New Roman" panose="02020603050405020304" pitchFamily="18" charset="0"/>
              </a:rPr>
              <a:t>Landscapes</a:t>
            </a:r>
            <a:endParaRPr lang="en-US" altLang="en-US" sz="4000" b="1" dirty="0">
              <a:latin typeface="Times New Roman" panose="02020603050405020304" pitchFamily="18" charset="0"/>
              <a:cs typeface="Times New Roman" panose="02020603050405020304" pitchFamily="18" charset="0"/>
            </a:endParaRPr>
          </a:p>
        </p:txBody>
      </p:sp>
      <p:sp>
        <p:nvSpPr>
          <p:cNvPr id="36872" name="Rectangle 7">
            <a:extLst>
              <a:ext uri="{FF2B5EF4-FFF2-40B4-BE49-F238E27FC236}">
                <a16:creationId xmlns:a16="http://schemas.microsoft.com/office/drawing/2014/main" id="{D315E470-D654-E21B-35C4-285A2CBB45FD}"/>
              </a:ext>
            </a:extLst>
          </p:cNvPr>
          <p:cNvSpPr>
            <a:spLocks noGrp="1" noChangeArrowheads="1"/>
          </p:cNvSpPr>
          <p:nvPr>
            <p:ph type="body" idx="1"/>
          </p:nvPr>
        </p:nvSpPr>
        <p:spPr>
          <a:xfrm>
            <a:off x="304800" y="5486400"/>
            <a:ext cx="8382000" cy="1066800"/>
          </a:xfrm>
        </p:spPr>
        <p:txBody>
          <a:bodyPr/>
          <a:lstStyle/>
          <a:p>
            <a:pPr eaLnBrk="1" hangingPunct="1">
              <a:lnSpc>
                <a:spcPct val="90000"/>
              </a:lnSpc>
            </a:pPr>
            <a:r>
              <a:rPr lang="de-DE" altLang="en-US" sz="2000" dirty="0">
                <a:latin typeface="Times New Roman" panose="02020603050405020304" pitchFamily="18" charset="0"/>
                <a:cs typeface="Times New Roman" panose="02020603050405020304" pitchFamily="18" charset="0"/>
              </a:rPr>
              <a:t>Visualization of the data as perspective landscape</a:t>
            </a:r>
            <a:endParaRPr lang="de-DE" altLang="en-US" sz="2000" b="1" dirty="0">
              <a:latin typeface="Times New Roman" panose="02020603050405020304" pitchFamily="18" charset="0"/>
              <a:cs typeface="Times New Roman" panose="02020603050405020304" pitchFamily="18" charset="0"/>
            </a:endParaRPr>
          </a:p>
          <a:p>
            <a:pPr eaLnBrk="1" hangingPunct="1">
              <a:lnSpc>
                <a:spcPct val="90000"/>
              </a:lnSpc>
            </a:pPr>
            <a:r>
              <a:rPr lang="de-DE" altLang="en-US" sz="2000" dirty="0">
                <a:latin typeface="Times New Roman" panose="02020603050405020304" pitchFamily="18" charset="0"/>
                <a:cs typeface="Times New Roman" panose="02020603050405020304" pitchFamily="18" charset="0"/>
              </a:rPr>
              <a:t>The data needs to be transformed into a (possibly artificial) 2D spatial representation which preserves the characteristics of the data </a:t>
            </a: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a:extLst>
              <a:ext uri="{FF2B5EF4-FFF2-40B4-BE49-F238E27FC236}">
                <a16:creationId xmlns:a16="http://schemas.microsoft.com/office/drawing/2014/main" id="{EA92DD36-FDD8-799E-B170-30172B6805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lnSpc>
                <a:spcPct val="80000"/>
              </a:lnSpc>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lnSpc>
                <a:spcPct val="80000"/>
              </a:lnSpc>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nSpc>
                <a:spcPct val="80000"/>
              </a:lnSpc>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nSpc>
                <a:spcPct val="80000"/>
              </a:lnSpc>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nSpc>
                <a:spcPct val="100000"/>
              </a:lnSpc>
              <a:spcBef>
                <a:spcPct val="0"/>
              </a:spcBef>
              <a:buClrTx/>
              <a:buSzTx/>
              <a:buFontTx/>
              <a:buNone/>
            </a:pPr>
            <a:fld id="{B29CE1AA-4571-4002-9BAE-E7DDF97DD39E}" type="slidenum">
              <a:rPr lang="en-US" altLang="en-US" sz="1400" smtClean="0"/>
              <a:pPr>
                <a:lnSpc>
                  <a:spcPct val="100000"/>
                </a:lnSpc>
                <a:spcBef>
                  <a:spcPct val="0"/>
                </a:spcBef>
                <a:buClrTx/>
                <a:buSzTx/>
                <a:buFontTx/>
                <a:buNone/>
              </a:pPr>
              <a:t>9</a:t>
            </a:fld>
            <a:endParaRPr lang="en-US" altLang="en-US" sz="1400"/>
          </a:p>
        </p:txBody>
      </p:sp>
      <p:sp>
        <p:nvSpPr>
          <p:cNvPr id="57347" name="Rectangle 2">
            <a:extLst>
              <a:ext uri="{FF2B5EF4-FFF2-40B4-BE49-F238E27FC236}">
                <a16:creationId xmlns:a16="http://schemas.microsoft.com/office/drawing/2014/main" id="{00D4C625-7B5C-F862-5EC2-569BE3E6A5E8}"/>
              </a:ext>
            </a:extLst>
          </p:cNvPr>
          <p:cNvSpPr>
            <a:spLocks noGrp="1" noChangeArrowheads="1"/>
          </p:cNvSpPr>
          <p:nvPr>
            <p:ph type="title"/>
          </p:nvPr>
        </p:nvSpPr>
        <p:spPr>
          <a:xfrm>
            <a:off x="228600" y="152400"/>
            <a:ext cx="8763000" cy="990600"/>
          </a:xfrm>
          <a:noFill/>
        </p:spPr>
        <p:txBody>
          <a:bodyPr lIns="92075" tIns="46038" rIns="92075" bIns="46038" anchor="ctr"/>
          <a:lstStyle/>
          <a:p>
            <a:pPr algn="ctr" eaLnBrk="1" hangingPunct="1"/>
            <a:r>
              <a:rPr lang="en-US" altLang="en-US" sz="3200" dirty="0">
                <a:latin typeface="Times New Roman" panose="02020603050405020304" pitchFamily="18" charset="0"/>
                <a:cs typeface="Times New Roman" panose="02020603050405020304" pitchFamily="18" charset="0"/>
              </a:rPr>
              <a:t>Data Mining Function: (2) Association and Correlation Analysis</a:t>
            </a:r>
            <a:endParaRPr lang="en-US" altLang="en-US" sz="2800" dirty="0">
              <a:latin typeface="Times New Roman" panose="02020603050405020304" pitchFamily="18" charset="0"/>
              <a:cs typeface="Times New Roman" panose="02020603050405020304" pitchFamily="18" charset="0"/>
            </a:endParaRPr>
          </a:p>
        </p:txBody>
      </p:sp>
      <p:sp>
        <p:nvSpPr>
          <p:cNvPr id="57348" name="Rectangle 3">
            <a:extLst>
              <a:ext uri="{FF2B5EF4-FFF2-40B4-BE49-F238E27FC236}">
                <a16:creationId xmlns:a16="http://schemas.microsoft.com/office/drawing/2014/main" id="{3DD14F6C-025C-0C88-1E39-A48FEFDEF650}"/>
              </a:ext>
            </a:extLst>
          </p:cNvPr>
          <p:cNvSpPr>
            <a:spLocks noGrp="1" noChangeArrowheads="1"/>
          </p:cNvSpPr>
          <p:nvPr>
            <p:ph type="body" idx="1"/>
          </p:nvPr>
        </p:nvSpPr>
        <p:spPr>
          <a:xfrm>
            <a:off x="381000" y="1295400"/>
            <a:ext cx="8305800" cy="5105400"/>
          </a:xfrm>
          <a:noFill/>
        </p:spPr>
        <p:txBody>
          <a:bodyPr lIns="92075" tIns="46038" rIns="92075" bIns="46038"/>
          <a:lstStyle/>
          <a:p>
            <a:pPr eaLnBrk="1" hangingPunct="1">
              <a:lnSpc>
                <a:spcPct val="110000"/>
              </a:lnSpc>
            </a:pPr>
            <a:r>
              <a:rPr lang="en-US" altLang="en-US" sz="2400" dirty="0">
                <a:latin typeface="Times New Roman" panose="02020603050405020304" pitchFamily="18" charset="0"/>
                <a:cs typeface="Times New Roman" panose="02020603050405020304" pitchFamily="18" charset="0"/>
              </a:rPr>
              <a:t>Frequent patterns (or frequent </a:t>
            </a:r>
            <a:r>
              <a:rPr lang="en-US" altLang="en-US" sz="2400" dirty="0" err="1">
                <a:latin typeface="Times New Roman" panose="02020603050405020304" pitchFamily="18" charset="0"/>
                <a:cs typeface="Times New Roman" panose="02020603050405020304" pitchFamily="18" charset="0"/>
              </a:rPr>
              <a:t>itemsets</a:t>
            </a:r>
            <a:r>
              <a:rPr lang="en-US" altLang="en-US" sz="2400" dirty="0">
                <a:latin typeface="Times New Roman" panose="02020603050405020304" pitchFamily="18" charset="0"/>
                <a:cs typeface="Times New Roman" panose="02020603050405020304" pitchFamily="18" charset="0"/>
              </a:rPr>
              <a:t>)</a:t>
            </a:r>
          </a:p>
          <a:p>
            <a:pPr lvl="1" eaLnBrk="1" hangingPunct="1">
              <a:lnSpc>
                <a:spcPct val="110000"/>
              </a:lnSpc>
            </a:pPr>
            <a:r>
              <a:rPr lang="en-US" altLang="en-US" dirty="0">
                <a:latin typeface="Times New Roman" panose="02020603050405020304" pitchFamily="18" charset="0"/>
                <a:cs typeface="Times New Roman" panose="02020603050405020304" pitchFamily="18" charset="0"/>
              </a:rPr>
              <a:t>What items are frequently purchased together in your Walmart?</a:t>
            </a:r>
          </a:p>
          <a:p>
            <a:pPr eaLnBrk="1" hangingPunct="1">
              <a:lnSpc>
                <a:spcPct val="110000"/>
              </a:lnSpc>
            </a:pPr>
            <a:r>
              <a:rPr lang="en-US" altLang="en-US" sz="2400" dirty="0">
                <a:latin typeface="Times New Roman" panose="02020603050405020304" pitchFamily="18" charset="0"/>
                <a:cs typeface="Times New Roman" panose="02020603050405020304" pitchFamily="18" charset="0"/>
              </a:rPr>
              <a:t>Association, correlation vs. causality</a:t>
            </a:r>
          </a:p>
          <a:p>
            <a:pPr lvl="1" eaLnBrk="1" hangingPunct="1">
              <a:lnSpc>
                <a:spcPct val="110000"/>
              </a:lnSpc>
            </a:pPr>
            <a:r>
              <a:rPr lang="en-US" altLang="en-US" dirty="0">
                <a:latin typeface="Times New Roman" panose="02020603050405020304" pitchFamily="18" charset="0"/>
                <a:cs typeface="Times New Roman" panose="02020603050405020304" pitchFamily="18" charset="0"/>
              </a:rPr>
              <a:t>A typical association rule</a:t>
            </a:r>
          </a:p>
          <a:p>
            <a:pPr lvl="2" eaLnBrk="1" hangingPunct="1">
              <a:lnSpc>
                <a:spcPct val="110000"/>
              </a:lnSpc>
            </a:pPr>
            <a:r>
              <a:rPr lang="en-US" altLang="en-US" dirty="0">
                <a:latin typeface="Times New Roman" panose="02020603050405020304" pitchFamily="18" charset="0"/>
                <a:cs typeface="Times New Roman" panose="02020603050405020304" pitchFamily="18" charset="0"/>
              </a:rPr>
              <a:t>Diaper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dirty="0">
                <a:latin typeface="Times New Roman" panose="02020603050405020304" pitchFamily="18" charset="0"/>
                <a:cs typeface="Times New Roman" panose="02020603050405020304" pitchFamily="18" charset="0"/>
              </a:rPr>
              <a:t> Beer [0.5%, 75%]  (support, confidence)</a:t>
            </a:r>
          </a:p>
          <a:p>
            <a:pPr lvl="1" eaLnBrk="1" hangingPunct="1">
              <a:lnSpc>
                <a:spcPct val="110000"/>
              </a:lnSpc>
            </a:pPr>
            <a:r>
              <a:rPr lang="en-US" altLang="en-US" dirty="0">
                <a:latin typeface="Times New Roman" panose="02020603050405020304" pitchFamily="18" charset="0"/>
                <a:cs typeface="Times New Roman" panose="02020603050405020304" pitchFamily="18" charset="0"/>
              </a:rPr>
              <a:t>Are strongly associated items also strongly correlated?</a:t>
            </a:r>
          </a:p>
          <a:p>
            <a:pPr eaLnBrk="1" hangingPunct="1">
              <a:lnSpc>
                <a:spcPct val="110000"/>
              </a:lnSpc>
            </a:pPr>
            <a:r>
              <a:rPr lang="en-US" altLang="en-US" sz="2400" dirty="0">
                <a:latin typeface="Times New Roman" panose="02020603050405020304" pitchFamily="18" charset="0"/>
                <a:cs typeface="Times New Roman" panose="02020603050405020304" pitchFamily="18" charset="0"/>
              </a:rPr>
              <a:t>How to mine such patterns and rules efficiently in large datasets?</a:t>
            </a:r>
          </a:p>
          <a:p>
            <a:pPr eaLnBrk="1" hangingPunct="1">
              <a:lnSpc>
                <a:spcPct val="110000"/>
              </a:lnSpc>
            </a:pPr>
            <a:r>
              <a:rPr lang="en-US" altLang="en-US" sz="2400" dirty="0">
                <a:latin typeface="Times New Roman" panose="02020603050405020304" pitchFamily="18" charset="0"/>
                <a:cs typeface="Times New Roman" panose="02020603050405020304" pitchFamily="18" charset="0"/>
              </a:rPr>
              <a:t>How to use such patterns for classification, clustering, and other applications?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A3D126C8-D64A-EAA7-42CD-16C03B8119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7C28A27-FBA4-4337-8A29-57AC3015D01D}" type="slidenum">
              <a:rPr lang="en-US" altLang="en-US" sz="1200"/>
              <a:pPr eaLnBrk="1" hangingPunct="1"/>
              <a:t>90</a:t>
            </a:fld>
            <a:endParaRPr lang="en-US" altLang="en-US" sz="1200"/>
          </a:p>
        </p:txBody>
      </p:sp>
      <p:pic>
        <p:nvPicPr>
          <p:cNvPr id="37891" name="Picture 3">
            <a:extLst>
              <a:ext uri="{FF2B5EF4-FFF2-40B4-BE49-F238E27FC236}">
                <a16:creationId xmlns:a16="http://schemas.microsoft.com/office/drawing/2014/main" id="{BC53452D-AF3B-AFFD-38D0-2A4D03CB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886200"/>
            <a:ext cx="655320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4">
            <a:extLst>
              <a:ext uri="{FF2B5EF4-FFF2-40B4-BE49-F238E27FC236}">
                <a16:creationId xmlns:a16="http://schemas.microsoft.com/office/drawing/2014/main" id="{BE70A8EF-55A1-35D5-93C7-3CDBAFE74609}"/>
              </a:ext>
            </a:extLst>
          </p:cNvPr>
          <p:cNvSpPr>
            <a:spLocks noGrp="1" noChangeArrowheads="1"/>
          </p:cNvSpPr>
          <p:nvPr>
            <p:ph type="title"/>
          </p:nvPr>
        </p:nvSpPr>
        <p:spPr>
          <a:xfrm>
            <a:off x="628650" y="365127"/>
            <a:ext cx="7886700" cy="625474"/>
          </a:xfrm>
        </p:spPr>
        <p:txBody>
          <a:bodyPr>
            <a:normAutofit fontScale="90000"/>
          </a:bodyPr>
          <a:lstStyle/>
          <a:p>
            <a:pPr algn="ctr" eaLnBrk="1" hangingPunct="1"/>
            <a:r>
              <a:rPr lang="de-DE" altLang="en-US" b="1" dirty="0">
                <a:latin typeface="Times New Roman" panose="02020603050405020304" pitchFamily="18" charset="0"/>
                <a:cs typeface="Times New Roman" panose="02020603050405020304" pitchFamily="18" charset="0"/>
              </a:rPr>
              <a:t>Parallel Coordinates</a:t>
            </a:r>
            <a:endParaRPr lang="en-US" altLang="en-US" sz="4000" b="1" dirty="0">
              <a:latin typeface="Times New Roman" panose="02020603050405020304" pitchFamily="18" charset="0"/>
              <a:cs typeface="Times New Roman" panose="02020603050405020304" pitchFamily="18" charset="0"/>
            </a:endParaRPr>
          </a:p>
        </p:txBody>
      </p:sp>
      <p:sp>
        <p:nvSpPr>
          <p:cNvPr id="37893" name="Rectangle 5">
            <a:extLst>
              <a:ext uri="{FF2B5EF4-FFF2-40B4-BE49-F238E27FC236}">
                <a16:creationId xmlns:a16="http://schemas.microsoft.com/office/drawing/2014/main" id="{65462080-7F0F-372F-DF29-346F74680FB5}"/>
              </a:ext>
            </a:extLst>
          </p:cNvPr>
          <p:cNvSpPr>
            <a:spLocks noGrp="1" noChangeArrowheads="1"/>
          </p:cNvSpPr>
          <p:nvPr>
            <p:ph type="body" idx="1"/>
          </p:nvPr>
        </p:nvSpPr>
        <p:spPr>
          <a:xfrm>
            <a:off x="452920" y="1143000"/>
            <a:ext cx="8458200" cy="2286000"/>
          </a:xfrm>
        </p:spPr>
        <p:txBody>
          <a:bodyPr/>
          <a:lstStyle/>
          <a:p>
            <a:pPr eaLnBrk="1" hangingPunct="1"/>
            <a:r>
              <a:rPr lang="de-DE" altLang="en-US" sz="2000" dirty="0">
                <a:latin typeface="Times New Roman" panose="02020603050405020304" pitchFamily="18" charset="0"/>
                <a:cs typeface="Times New Roman" panose="02020603050405020304" pitchFamily="18" charset="0"/>
              </a:rPr>
              <a:t>In equidistant axes which are parallel to one of the screen axes and correspond to the attributes </a:t>
            </a:r>
          </a:p>
          <a:p>
            <a:pPr eaLnBrk="1" hangingPunct="1"/>
            <a:r>
              <a:rPr lang="de-DE" altLang="en-US" sz="2000" dirty="0">
                <a:latin typeface="Times New Roman" panose="02020603050405020304" pitchFamily="18" charset="0"/>
                <a:cs typeface="Times New Roman" panose="02020603050405020304" pitchFamily="18" charset="0"/>
              </a:rPr>
              <a:t>The axes are scaled to the [minimum, maximum]: range of the corresponding attribute</a:t>
            </a:r>
          </a:p>
          <a:p>
            <a:pPr eaLnBrk="1" hangingPunct="1"/>
            <a:r>
              <a:rPr lang="de-DE" altLang="en-US" sz="2000" dirty="0">
                <a:latin typeface="Times New Roman" panose="02020603050405020304" pitchFamily="18" charset="0"/>
                <a:cs typeface="Times New Roman" panose="02020603050405020304" pitchFamily="18" charset="0"/>
              </a:rPr>
              <a:t>Every data item corresponds to a polygonal line which intersects each of the axes at the point which corresponds to the value for the attribute</a:t>
            </a: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F7A74452-AC34-2299-48DF-A57526DC139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B0D3A64-779F-47E8-ACA5-ABFBFA9B8918}" type="slidenum">
              <a:rPr lang="en-US" altLang="en-US" sz="1200"/>
              <a:pPr eaLnBrk="1" hangingPunct="1"/>
              <a:t>91</a:t>
            </a:fld>
            <a:endParaRPr lang="en-US" altLang="en-US" sz="1200"/>
          </a:p>
        </p:txBody>
      </p:sp>
      <p:pic>
        <p:nvPicPr>
          <p:cNvPr id="38915" name="Picture 2" descr="ParCoord_KapIIb">
            <a:extLst>
              <a:ext uri="{FF2B5EF4-FFF2-40B4-BE49-F238E27FC236}">
                <a16:creationId xmlns:a16="http://schemas.microsoft.com/office/drawing/2014/main" id="{F0B16366-A29E-7614-99E5-975B34B24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92238"/>
            <a:ext cx="7467600" cy="49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3">
            <a:extLst>
              <a:ext uri="{FF2B5EF4-FFF2-40B4-BE49-F238E27FC236}">
                <a16:creationId xmlns:a16="http://schemas.microsoft.com/office/drawing/2014/main" id="{11836C60-8F68-BF9E-2393-B0D04F48370F}"/>
              </a:ext>
            </a:extLst>
          </p:cNvPr>
          <p:cNvSpPr>
            <a:spLocks noGrp="1" noChangeArrowheads="1"/>
          </p:cNvSpPr>
          <p:nvPr>
            <p:ph type="title" idx="4294967295"/>
          </p:nvPr>
        </p:nvSpPr>
        <p:spPr>
          <a:xfrm>
            <a:off x="0" y="381000"/>
            <a:ext cx="9144000" cy="609600"/>
          </a:xfrm>
        </p:spPr>
        <p:txBody>
          <a:bodyPr>
            <a:normAutofit fontScale="90000"/>
          </a:bodyPr>
          <a:lstStyle/>
          <a:p>
            <a:pPr algn="ctr" eaLnBrk="1" hangingPunct="1"/>
            <a:r>
              <a:rPr lang="en-US" altLang="en-US" b="1" dirty="0">
                <a:latin typeface="Times New Roman" panose="02020603050405020304" pitchFamily="18" charset="0"/>
                <a:cs typeface="Times New Roman" panose="02020603050405020304" pitchFamily="18" charset="0"/>
              </a:rPr>
              <a:t>Parallel Coordinates of a Data Set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F04B61C2-2B51-9E58-2CF8-212904B928A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5B4974E-74FA-456D-A682-827623F9D361}" type="slidenum">
              <a:rPr lang="en-US" altLang="en-US" sz="1200"/>
              <a:pPr eaLnBrk="1" hangingPunct="1"/>
              <a:t>92</a:t>
            </a:fld>
            <a:endParaRPr lang="en-US" altLang="en-US" sz="1200"/>
          </a:p>
        </p:txBody>
      </p:sp>
      <p:sp>
        <p:nvSpPr>
          <p:cNvPr id="39939" name="Rectangle 3">
            <a:extLst>
              <a:ext uri="{FF2B5EF4-FFF2-40B4-BE49-F238E27FC236}">
                <a16:creationId xmlns:a16="http://schemas.microsoft.com/office/drawing/2014/main" id="{E3E5C485-37C6-3176-5A5F-923DB4480AC6}"/>
              </a:ext>
            </a:extLst>
          </p:cNvPr>
          <p:cNvSpPr>
            <a:spLocks noGrp="1" noChangeArrowheads="1"/>
          </p:cNvSpPr>
          <p:nvPr>
            <p:ph type="title"/>
          </p:nvPr>
        </p:nvSpPr>
        <p:spPr>
          <a:xfrm>
            <a:off x="628650" y="457200"/>
            <a:ext cx="7886700" cy="929418"/>
          </a:xfrm>
        </p:spPr>
        <p:txBody>
          <a:bodyPr>
            <a:normAutofit/>
          </a:bodyPr>
          <a:lstStyle/>
          <a:p>
            <a:pPr algn="ctr" eaLnBrk="1" hangingPunct="1"/>
            <a:r>
              <a:rPr lang="de-DE" altLang="en-US" sz="3600" b="1" dirty="0">
                <a:latin typeface="Times New Roman" panose="02020603050405020304" pitchFamily="18" charset="0"/>
                <a:cs typeface="Times New Roman" panose="02020603050405020304" pitchFamily="18" charset="0"/>
              </a:rPr>
              <a:t>Icon-Based Visualization Techniques</a:t>
            </a:r>
            <a:endParaRPr lang="en-US" altLang="en-US" sz="3600" b="1" dirty="0">
              <a:latin typeface="Times New Roman" panose="02020603050405020304" pitchFamily="18" charset="0"/>
              <a:cs typeface="Times New Roman" panose="02020603050405020304" pitchFamily="18" charset="0"/>
            </a:endParaRPr>
          </a:p>
        </p:txBody>
      </p:sp>
      <p:sp>
        <p:nvSpPr>
          <p:cNvPr id="39940" name="Rectangle 4">
            <a:extLst>
              <a:ext uri="{FF2B5EF4-FFF2-40B4-BE49-F238E27FC236}">
                <a16:creationId xmlns:a16="http://schemas.microsoft.com/office/drawing/2014/main" id="{27F86CF8-875C-99D0-6FD4-A2928FEE4C1E}"/>
              </a:ext>
            </a:extLst>
          </p:cNvPr>
          <p:cNvSpPr>
            <a:spLocks noGrp="1" noChangeArrowheads="1"/>
          </p:cNvSpPr>
          <p:nvPr>
            <p:ph type="body" idx="1"/>
          </p:nvPr>
        </p:nvSpPr>
        <p:spPr>
          <a:xfrm>
            <a:off x="304800" y="1447800"/>
            <a:ext cx="8458200" cy="4953000"/>
          </a:xfrm>
        </p:spPr>
        <p:txBody>
          <a:bodyPr/>
          <a:lstStyle/>
          <a:p>
            <a:pPr eaLnBrk="1" hangingPunct="1">
              <a:lnSpc>
                <a:spcPct val="110000"/>
              </a:lnSpc>
            </a:pPr>
            <a:r>
              <a:rPr lang="de-DE" altLang="en-US" sz="2400" dirty="0">
                <a:latin typeface="Times New Roman" panose="02020603050405020304" pitchFamily="18" charset="0"/>
                <a:cs typeface="Times New Roman" panose="02020603050405020304" pitchFamily="18" charset="0"/>
              </a:rPr>
              <a:t>Visualization of the data values as features of icons</a:t>
            </a:r>
          </a:p>
          <a:p>
            <a:pPr eaLnBrk="1" hangingPunct="1">
              <a:lnSpc>
                <a:spcPct val="110000"/>
              </a:lnSpc>
            </a:pPr>
            <a:r>
              <a:rPr lang="de-DE" altLang="en-US" sz="2400" dirty="0">
                <a:latin typeface="Times New Roman" panose="02020603050405020304" pitchFamily="18" charset="0"/>
                <a:cs typeface="Times New Roman" panose="02020603050405020304" pitchFamily="18" charset="0"/>
              </a:rPr>
              <a:t>Typical visualization methods</a:t>
            </a:r>
          </a:p>
          <a:p>
            <a:pPr lvl="1" eaLnBrk="1" hangingPunct="1">
              <a:lnSpc>
                <a:spcPct val="110000"/>
              </a:lnSpc>
            </a:pPr>
            <a:r>
              <a:rPr lang="de-DE" altLang="en-US" sz="2400" dirty="0">
                <a:latin typeface="Times New Roman" panose="02020603050405020304" pitchFamily="18" charset="0"/>
                <a:cs typeface="Times New Roman" panose="02020603050405020304" pitchFamily="18" charset="0"/>
              </a:rPr>
              <a:t>Chernoff Faces</a:t>
            </a:r>
          </a:p>
          <a:p>
            <a:pPr lvl="1" eaLnBrk="1" hangingPunct="1">
              <a:lnSpc>
                <a:spcPct val="110000"/>
              </a:lnSpc>
            </a:pPr>
            <a:r>
              <a:rPr lang="de-DE" altLang="en-US" sz="2400" dirty="0">
                <a:latin typeface="Times New Roman" panose="02020603050405020304" pitchFamily="18" charset="0"/>
                <a:cs typeface="Times New Roman" panose="02020603050405020304" pitchFamily="18" charset="0"/>
              </a:rPr>
              <a:t>Stick Figures</a:t>
            </a:r>
          </a:p>
          <a:p>
            <a:pPr eaLnBrk="1" hangingPunct="1">
              <a:lnSpc>
                <a:spcPct val="110000"/>
              </a:lnSpc>
            </a:pPr>
            <a:r>
              <a:rPr lang="de-DE" altLang="en-US" sz="2400" dirty="0">
                <a:latin typeface="Times New Roman" panose="02020603050405020304" pitchFamily="18" charset="0"/>
                <a:cs typeface="Times New Roman" panose="02020603050405020304" pitchFamily="18" charset="0"/>
              </a:rPr>
              <a:t>General techniques</a:t>
            </a:r>
          </a:p>
          <a:p>
            <a:pPr lvl="1" eaLnBrk="1" hangingPunct="1">
              <a:lnSpc>
                <a:spcPct val="110000"/>
              </a:lnSpc>
            </a:pPr>
            <a:r>
              <a:rPr lang="de-DE" altLang="en-US" sz="2400" dirty="0">
                <a:latin typeface="Times New Roman" panose="02020603050405020304" pitchFamily="18" charset="0"/>
                <a:cs typeface="Times New Roman" panose="02020603050405020304" pitchFamily="18" charset="0"/>
              </a:rPr>
              <a:t>Shape coding: Use shape to represent certain information encoding</a:t>
            </a:r>
          </a:p>
          <a:p>
            <a:pPr lvl="1" eaLnBrk="1" hangingPunct="1">
              <a:lnSpc>
                <a:spcPct val="110000"/>
              </a:lnSpc>
            </a:pPr>
            <a:r>
              <a:rPr lang="de-DE" altLang="en-US" sz="2400" dirty="0">
                <a:latin typeface="Times New Roman" panose="02020603050405020304" pitchFamily="18" charset="0"/>
                <a:cs typeface="Times New Roman" panose="02020603050405020304" pitchFamily="18" charset="0"/>
              </a:rPr>
              <a:t>Color icons: Use color icons to encode more information</a:t>
            </a:r>
          </a:p>
          <a:p>
            <a:pPr lvl="1" eaLnBrk="1" hangingPunct="1">
              <a:lnSpc>
                <a:spcPct val="110000"/>
              </a:lnSpc>
            </a:pPr>
            <a:r>
              <a:rPr lang="de-DE" altLang="en-US" sz="2400" dirty="0">
                <a:latin typeface="Times New Roman" panose="02020603050405020304" pitchFamily="18" charset="0"/>
                <a:cs typeface="Times New Roman" panose="02020603050405020304" pitchFamily="18" charset="0"/>
              </a:rPr>
              <a:t>Tile bars: Use small icons to represent the relevant feature vectors in document retrieval</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6">
            <a:extLst>
              <a:ext uri="{FF2B5EF4-FFF2-40B4-BE49-F238E27FC236}">
                <a16:creationId xmlns:a16="http://schemas.microsoft.com/office/drawing/2014/main" id="{3E175EC6-8A08-5658-ED1A-BE2642F494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F37D153-A197-4985-A726-D54DE5252078}" type="slidenum">
              <a:rPr lang="en-US" altLang="en-US" sz="1200"/>
              <a:pPr eaLnBrk="1" hangingPunct="1"/>
              <a:t>93</a:t>
            </a:fld>
            <a:endParaRPr lang="en-US" altLang="en-US" sz="1200"/>
          </a:p>
        </p:txBody>
      </p:sp>
      <p:sp>
        <p:nvSpPr>
          <p:cNvPr id="40963" name="Rectangle 2">
            <a:extLst>
              <a:ext uri="{FF2B5EF4-FFF2-40B4-BE49-F238E27FC236}">
                <a16:creationId xmlns:a16="http://schemas.microsoft.com/office/drawing/2014/main" id="{7F732A4B-8C65-605F-2D92-4BE1DAC0867B}"/>
              </a:ext>
            </a:extLst>
          </p:cNvPr>
          <p:cNvSpPr>
            <a:spLocks noGrp="1" noChangeArrowheads="1"/>
          </p:cNvSpPr>
          <p:nvPr>
            <p:ph type="title"/>
          </p:nvPr>
        </p:nvSpPr>
        <p:spPr>
          <a:xfrm>
            <a:off x="628650" y="365126"/>
            <a:ext cx="7886700" cy="684211"/>
          </a:xfrm>
        </p:spPr>
        <p:txBody>
          <a:bodyPr>
            <a:normAutofit fontScale="90000"/>
          </a:bodyPr>
          <a:lstStyle/>
          <a:p>
            <a:pPr algn="ctr" eaLnBrk="1" hangingPunct="1"/>
            <a:r>
              <a:rPr lang="en-US" altLang="en-US" b="1" dirty="0">
                <a:latin typeface="Times New Roman" panose="02020603050405020304" pitchFamily="18" charset="0"/>
                <a:cs typeface="Times New Roman" panose="02020603050405020304" pitchFamily="18" charset="0"/>
              </a:rPr>
              <a:t>Chernoff Faces</a:t>
            </a:r>
          </a:p>
        </p:txBody>
      </p:sp>
      <p:sp>
        <p:nvSpPr>
          <p:cNvPr id="40964" name="Rectangle 3">
            <a:extLst>
              <a:ext uri="{FF2B5EF4-FFF2-40B4-BE49-F238E27FC236}">
                <a16:creationId xmlns:a16="http://schemas.microsoft.com/office/drawing/2014/main" id="{B95890D4-1E39-5B42-6123-E9DD2FD279D9}"/>
              </a:ext>
            </a:extLst>
          </p:cNvPr>
          <p:cNvSpPr>
            <a:spLocks noGrp="1" noChangeArrowheads="1"/>
          </p:cNvSpPr>
          <p:nvPr>
            <p:ph type="body" sz="half" idx="1"/>
          </p:nvPr>
        </p:nvSpPr>
        <p:spPr>
          <a:xfrm>
            <a:off x="304800" y="1402422"/>
            <a:ext cx="8458200" cy="2667000"/>
          </a:xfrm>
        </p:spPr>
        <p:txBody>
          <a:bodyPr/>
          <a:lstStyle/>
          <a:p>
            <a:pPr eaLnBrk="1" hangingPunct="1">
              <a:lnSpc>
                <a:spcPct val="120000"/>
              </a:lnSpc>
            </a:pPr>
            <a:r>
              <a:rPr lang="en-US" altLang="en-US" sz="2000" dirty="0">
                <a:latin typeface="Times New Roman" panose="02020603050405020304" pitchFamily="18" charset="0"/>
                <a:cs typeface="Times New Roman" panose="02020603050405020304" pitchFamily="18" charset="0"/>
              </a:rPr>
              <a:t>A way to display variables on a two-dimensional surface, e.g., let x be eyebrow slant, y be eye size, z be nose length, etc. </a:t>
            </a:r>
          </a:p>
          <a:p>
            <a:pPr eaLnBrk="1" hangingPunct="1">
              <a:lnSpc>
                <a:spcPct val="120000"/>
              </a:lnSpc>
            </a:pPr>
            <a:r>
              <a:rPr lang="en-US" altLang="en-US" sz="2000" dirty="0">
                <a:latin typeface="Times New Roman" panose="02020603050405020304" pitchFamily="18" charset="0"/>
                <a:cs typeface="Times New Roman" panose="02020603050405020304" pitchFamily="18" charset="0"/>
              </a:rPr>
              <a:t>The figure shows faces produced using 10 characteristics--head eccentricity, eye size, eye spacing, eye eccentricity, pupil size, eyebrow slant, nose size, mouth shape, mouth size, and mouth opening): Each assigned one of 10 possible values, generated using </a:t>
            </a:r>
            <a:r>
              <a:rPr lang="en-US" altLang="en-US" sz="2000" i="1" dirty="0">
                <a:latin typeface="Times New Roman" panose="02020603050405020304" pitchFamily="18" charset="0"/>
                <a:cs typeface="Times New Roman" panose="02020603050405020304" pitchFamily="18" charset="0"/>
                <a:hlinkClick r:id="rId3"/>
              </a:rPr>
              <a:t>Mathematica</a:t>
            </a:r>
            <a:r>
              <a:rPr lang="en-US" altLang="en-US" sz="2000" dirty="0">
                <a:latin typeface="Times New Roman" panose="02020603050405020304" pitchFamily="18" charset="0"/>
                <a:cs typeface="Times New Roman" panose="02020603050405020304" pitchFamily="18" charset="0"/>
              </a:rPr>
              <a:t> (S. Dickson)</a:t>
            </a:r>
          </a:p>
        </p:txBody>
      </p:sp>
      <p:sp>
        <p:nvSpPr>
          <p:cNvPr id="40965" name="Rectangle 5">
            <a:extLst>
              <a:ext uri="{FF2B5EF4-FFF2-40B4-BE49-F238E27FC236}">
                <a16:creationId xmlns:a16="http://schemas.microsoft.com/office/drawing/2014/main" id="{7B2DA6FD-7D9A-C284-7245-CCF22CC46AE5}"/>
              </a:ext>
            </a:extLst>
          </p:cNvPr>
          <p:cNvSpPr>
            <a:spLocks noGrp="1" noChangeArrowheads="1"/>
          </p:cNvSpPr>
          <p:nvPr>
            <p:ph type="body" sz="half" idx="2"/>
          </p:nvPr>
        </p:nvSpPr>
        <p:spPr>
          <a:xfrm>
            <a:off x="304800" y="4200525"/>
            <a:ext cx="5486400" cy="2198688"/>
          </a:xfrm>
        </p:spPr>
        <p:txBody>
          <a:bodyPr>
            <a:normAutofit lnSpcReduction="10000"/>
          </a:bodyPr>
          <a:lstStyle/>
          <a:p>
            <a:pPr eaLnBrk="1" hangingPunct="1">
              <a:lnSpc>
                <a:spcPct val="110000"/>
              </a:lnSpc>
            </a:pPr>
            <a:r>
              <a:rPr lang="en-US" altLang="en-US" sz="2000" dirty="0">
                <a:latin typeface="Times New Roman" panose="02020603050405020304" pitchFamily="18" charset="0"/>
                <a:cs typeface="Times New Roman" panose="02020603050405020304" pitchFamily="18" charset="0"/>
              </a:rPr>
              <a:t>REFERENCE: </a:t>
            </a:r>
            <a:r>
              <a:rPr lang="en-US" altLang="en-US" sz="2000" dirty="0" err="1">
                <a:latin typeface="Times New Roman" panose="02020603050405020304" pitchFamily="18" charset="0"/>
                <a:cs typeface="Times New Roman" panose="02020603050405020304" pitchFamily="18" charset="0"/>
              </a:rPr>
              <a:t>Gonick</a:t>
            </a:r>
            <a:r>
              <a:rPr lang="en-US" altLang="en-US" sz="2000" dirty="0">
                <a:latin typeface="Times New Roman" panose="02020603050405020304" pitchFamily="18" charset="0"/>
                <a:cs typeface="Times New Roman" panose="02020603050405020304" pitchFamily="18" charset="0"/>
              </a:rPr>
              <a:t>, L. and Smith, W. </a:t>
            </a:r>
            <a:r>
              <a:rPr lang="en-US" altLang="en-US" sz="2000" i="1" dirty="0">
                <a:latin typeface="Times New Roman" panose="02020603050405020304" pitchFamily="18" charset="0"/>
                <a:cs typeface="Times New Roman" panose="02020603050405020304" pitchFamily="18" charset="0"/>
                <a:hlinkClick r:id="rId4"/>
              </a:rPr>
              <a:t>The Cartoon Guide to Statistics.</a:t>
            </a:r>
            <a:r>
              <a:rPr lang="en-US" altLang="en-US" sz="2000" dirty="0">
                <a:latin typeface="Times New Roman" panose="02020603050405020304" pitchFamily="18" charset="0"/>
                <a:cs typeface="Times New Roman" panose="02020603050405020304" pitchFamily="18" charset="0"/>
              </a:rPr>
              <a:t> New York: Harper Perennial, p. 212, 1993</a:t>
            </a:r>
          </a:p>
          <a:p>
            <a:pPr eaLnBrk="1" hangingPunct="1">
              <a:lnSpc>
                <a:spcPct val="110000"/>
              </a:lnSpc>
            </a:pPr>
            <a:r>
              <a:rPr lang="en-US" altLang="en-US" sz="2000" dirty="0" err="1">
                <a:latin typeface="Times New Roman" panose="02020603050405020304" pitchFamily="18" charset="0"/>
                <a:cs typeface="Times New Roman" panose="02020603050405020304" pitchFamily="18" charset="0"/>
              </a:rPr>
              <a:t>Weisstein</a:t>
            </a:r>
            <a:r>
              <a:rPr lang="en-US" altLang="en-US" sz="2000" dirty="0">
                <a:latin typeface="Times New Roman" panose="02020603050405020304" pitchFamily="18" charset="0"/>
                <a:cs typeface="Times New Roman" panose="02020603050405020304" pitchFamily="18" charset="0"/>
              </a:rPr>
              <a:t>, Eric W. "Chernoff Face." From </a:t>
            </a:r>
            <a:r>
              <a:rPr lang="en-US" altLang="en-US" sz="2000" i="1" dirty="0" err="1">
                <a:latin typeface="Times New Roman" panose="02020603050405020304" pitchFamily="18" charset="0"/>
                <a:cs typeface="Times New Roman" panose="02020603050405020304" pitchFamily="18" charset="0"/>
              </a:rPr>
              <a:t>MathWorld</a:t>
            </a:r>
            <a:r>
              <a:rPr lang="en-US" altLang="en-US" sz="2000" dirty="0">
                <a:latin typeface="Times New Roman" panose="02020603050405020304" pitchFamily="18" charset="0"/>
                <a:cs typeface="Times New Roman" panose="02020603050405020304" pitchFamily="18" charset="0"/>
              </a:rPr>
              <a:t>--A Wolfram Web Resource. </a:t>
            </a:r>
            <a:r>
              <a:rPr lang="en-US" altLang="en-US" sz="2000" dirty="0">
                <a:latin typeface="Times New Roman" panose="02020603050405020304" pitchFamily="18" charset="0"/>
                <a:cs typeface="Times New Roman" panose="02020603050405020304" pitchFamily="18" charset="0"/>
                <a:hlinkClick r:id="rId5"/>
              </a:rPr>
              <a:t>mathworld.wolfram.com/ChernoffFace.html</a:t>
            </a:r>
            <a:r>
              <a:rPr lang="en-US" altLang="en-US" sz="2000" dirty="0">
                <a:latin typeface="Times New Roman" panose="02020603050405020304" pitchFamily="18" charset="0"/>
                <a:cs typeface="Times New Roman" panose="02020603050405020304" pitchFamily="18" charset="0"/>
              </a:rPr>
              <a:t> </a:t>
            </a:r>
          </a:p>
        </p:txBody>
      </p:sp>
      <p:pic>
        <p:nvPicPr>
          <p:cNvPr id="40966" name="Picture 4" descr="ChernoffFaces">
            <a:extLst>
              <a:ext uri="{FF2B5EF4-FFF2-40B4-BE49-F238E27FC236}">
                <a16:creationId xmlns:a16="http://schemas.microsoft.com/office/drawing/2014/main" id="{A7D69D35-DC07-33F9-5399-F9A4064F47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886200"/>
            <a:ext cx="34290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54808-219E-57C4-79EF-118CAC686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8" y="0"/>
            <a:ext cx="8373437" cy="5558319"/>
          </a:xfrm>
          <a:prstGeom prst="rect">
            <a:avLst/>
          </a:prstGeom>
        </p:spPr>
      </p:pic>
      <p:sp>
        <p:nvSpPr>
          <p:cNvPr id="5" name="TextBox 4">
            <a:extLst>
              <a:ext uri="{FF2B5EF4-FFF2-40B4-BE49-F238E27FC236}">
                <a16:creationId xmlns:a16="http://schemas.microsoft.com/office/drawing/2014/main" id="{423C7F15-FA6C-9EAB-11D2-325698E66823}"/>
              </a:ext>
            </a:extLst>
          </p:cNvPr>
          <p:cNvSpPr txBox="1"/>
          <p:nvPr/>
        </p:nvSpPr>
        <p:spPr>
          <a:xfrm>
            <a:off x="1037689" y="6173693"/>
            <a:ext cx="7911102"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This example shows Chernoff faces for lawyers' ratings of twelve judges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15761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659DDF01-43A1-D4E8-C6A0-06B650562C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AB75BE1-50DB-49AF-A439-DEDE2BFD1787}" type="slidenum">
              <a:rPr lang="en-US" altLang="en-US" sz="1200"/>
              <a:pPr eaLnBrk="1" hangingPunct="1"/>
              <a:t>95</a:t>
            </a:fld>
            <a:endParaRPr lang="en-US" altLang="en-US" sz="1200"/>
          </a:p>
        </p:txBody>
      </p:sp>
      <p:pic>
        <p:nvPicPr>
          <p:cNvPr id="41987" name="Picture 2" descr="StickCensus">
            <a:extLst>
              <a:ext uri="{FF2B5EF4-FFF2-40B4-BE49-F238E27FC236}">
                <a16:creationId xmlns:a16="http://schemas.microsoft.com/office/drawing/2014/main" id="{BF41D991-D3AD-36DB-BE83-2CD66835E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6208713"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3">
            <a:extLst>
              <a:ext uri="{FF2B5EF4-FFF2-40B4-BE49-F238E27FC236}">
                <a16:creationId xmlns:a16="http://schemas.microsoft.com/office/drawing/2014/main" id="{9CB303B9-F5E1-4199-E9B6-3127ABF1399C}"/>
              </a:ext>
            </a:extLst>
          </p:cNvPr>
          <p:cNvSpPr>
            <a:spLocks noChangeArrowheads="1"/>
          </p:cNvSpPr>
          <p:nvPr/>
        </p:nvSpPr>
        <p:spPr bwMode="auto">
          <a:xfrm>
            <a:off x="174625" y="6559550"/>
            <a:ext cx="74453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defTabSz="381000" eaLnBrk="0" hangingPunct="0">
              <a:defRPr sz="2400">
                <a:solidFill>
                  <a:schemeClr val="tx1"/>
                </a:solidFill>
                <a:latin typeface="Tahoma" panose="020B0604030504040204" pitchFamily="34" charset="0"/>
              </a:defRPr>
            </a:lvl1pPr>
            <a:lvl2pPr marL="742950" indent="-285750" defTabSz="381000" eaLnBrk="0" hangingPunct="0">
              <a:defRPr sz="2400">
                <a:solidFill>
                  <a:schemeClr val="tx1"/>
                </a:solidFill>
                <a:latin typeface="Tahoma" panose="020B0604030504040204" pitchFamily="34" charset="0"/>
              </a:defRPr>
            </a:lvl2pPr>
            <a:lvl3pPr marL="1143000" indent="-228600" defTabSz="381000" eaLnBrk="0" hangingPunct="0">
              <a:defRPr sz="2400">
                <a:solidFill>
                  <a:schemeClr val="tx1"/>
                </a:solidFill>
                <a:latin typeface="Tahoma" panose="020B0604030504040204" pitchFamily="34" charset="0"/>
              </a:defRPr>
            </a:lvl3pPr>
            <a:lvl4pPr marL="1600200" indent="-228600" defTabSz="381000" eaLnBrk="0" hangingPunct="0">
              <a:defRPr sz="2400">
                <a:solidFill>
                  <a:schemeClr val="tx1"/>
                </a:solidFill>
                <a:latin typeface="Tahoma" panose="020B0604030504040204" pitchFamily="34" charset="0"/>
              </a:defRPr>
            </a:lvl4pPr>
            <a:lvl5pPr marL="2057400" indent="-228600" defTabSz="381000" eaLnBrk="0" hangingPunct="0">
              <a:defRPr sz="2400">
                <a:solidFill>
                  <a:schemeClr val="tx1"/>
                </a:solidFill>
                <a:latin typeface="Tahoma" panose="020B0604030504040204" pitchFamily="34" charset="0"/>
              </a:defRPr>
            </a:lvl5pPr>
            <a:lvl6pPr marL="2514600" indent="-228600" defTabSz="381000"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381000"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381000"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3810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buSzPct val="130000"/>
            </a:pPr>
            <a:r>
              <a:rPr lang="en-US" altLang="en-US" sz="1100"/>
              <a:t>Two attributes mapped to axes, remaining attributes mapped to angle or length of limbs”. Look at texture pattern</a:t>
            </a:r>
            <a:endParaRPr lang="de-DE" altLang="en-US" sz="1800">
              <a:latin typeface="Arial Narrow" panose="020B0606020202030204" pitchFamily="34" charset="0"/>
            </a:endParaRPr>
          </a:p>
        </p:txBody>
      </p:sp>
      <p:sp>
        <p:nvSpPr>
          <p:cNvPr id="41989" name="Text Box 4">
            <a:extLst>
              <a:ext uri="{FF2B5EF4-FFF2-40B4-BE49-F238E27FC236}">
                <a16:creationId xmlns:a16="http://schemas.microsoft.com/office/drawing/2014/main" id="{0DAAE72F-ACBA-7B3A-7142-035791291A95}"/>
              </a:ext>
            </a:extLst>
          </p:cNvPr>
          <p:cNvSpPr txBox="1">
            <a:spLocks noChangeArrowheads="1"/>
          </p:cNvSpPr>
          <p:nvPr/>
        </p:nvSpPr>
        <p:spPr bwMode="auto">
          <a:xfrm>
            <a:off x="6781800" y="1066800"/>
            <a:ext cx="22383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de-DE" altLang="en-US" dirty="0">
                <a:latin typeface="Arial" panose="020B0604020202020204" pitchFamily="34" charset="0"/>
              </a:rPr>
              <a:t>A census data figure showing age, income, gender, education, etc.</a:t>
            </a:r>
          </a:p>
        </p:txBody>
      </p:sp>
      <p:sp>
        <p:nvSpPr>
          <p:cNvPr id="41990" name="Text Box 5">
            <a:extLst>
              <a:ext uri="{FF2B5EF4-FFF2-40B4-BE49-F238E27FC236}">
                <a16:creationId xmlns:a16="http://schemas.microsoft.com/office/drawing/2014/main" id="{477F6E41-DD58-8930-A0E4-45820D4807D3}"/>
              </a:ext>
            </a:extLst>
          </p:cNvPr>
          <p:cNvSpPr txBox="1">
            <a:spLocks noChangeArrowheads="1"/>
          </p:cNvSpPr>
          <p:nvPr/>
        </p:nvSpPr>
        <p:spPr bwMode="auto">
          <a:xfrm rot="-5417876">
            <a:off x="-1455737" y="3741737"/>
            <a:ext cx="3582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de-DE" altLang="en-US" sz="800">
                <a:solidFill>
                  <a:schemeClr val="accent1"/>
                </a:solidFill>
                <a:latin typeface="Arial" panose="020B0604020202020204" pitchFamily="34" charset="0"/>
              </a:rPr>
              <a:t>used by permission of G. Grinstein, University of Massachusettes at Lowell</a:t>
            </a:r>
          </a:p>
        </p:txBody>
      </p:sp>
      <p:sp>
        <p:nvSpPr>
          <p:cNvPr id="41991" name="Rectangle 6">
            <a:extLst>
              <a:ext uri="{FF2B5EF4-FFF2-40B4-BE49-F238E27FC236}">
                <a16:creationId xmlns:a16="http://schemas.microsoft.com/office/drawing/2014/main" id="{EA3ABFD8-A591-D76B-5EA6-88E82AD6F9A3}"/>
              </a:ext>
            </a:extLst>
          </p:cNvPr>
          <p:cNvSpPr>
            <a:spLocks noGrp="1" noChangeArrowheads="1"/>
          </p:cNvSpPr>
          <p:nvPr>
            <p:ph type="title" idx="4294967295"/>
          </p:nvPr>
        </p:nvSpPr>
        <p:spPr>
          <a:xfrm>
            <a:off x="685800" y="0"/>
            <a:ext cx="7772400" cy="762000"/>
          </a:xfrm>
        </p:spPr>
        <p:txBody>
          <a:bodyPr>
            <a:normAutofit/>
          </a:bodyPr>
          <a:lstStyle/>
          <a:p>
            <a:pPr algn="ctr" eaLnBrk="1" hangingPunct="1"/>
            <a:r>
              <a:rPr lang="de-DE" altLang="en-US" sz="3600" dirty="0">
                <a:latin typeface="Times New Roman" panose="02020603050405020304" pitchFamily="18" charset="0"/>
                <a:cs typeface="Times New Roman" panose="02020603050405020304" pitchFamily="18" charset="0"/>
              </a:rPr>
              <a:t>Stick</a:t>
            </a:r>
            <a:r>
              <a:rPr lang="de-DE" altLang="en-US" sz="3600" dirty="0">
                <a:solidFill>
                  <a:schemeClr val="tx1"/>
                </a:solidFill>
                <a:latin typeface="Times New Roman" panose="02020603050405020304" pitchFamily="18" charset="0"/>
                <a:cs typeface="Times New Roman" panose="02020603050405020304" pitchFamily="18" charset="0"/>
              </a:rPr>
              <a:t> </a:t>
            </a:r>
            <a:r>
              <a:rPr lang="de-DE" altLang="en-US" sz="3600" dirty="0">
                <a:latin typeface="Times New Roman" panose="02020603050405020304" pitchFamily="18" charset="0"/>
                <a:cs typeface="Times New Roman" panose="02020603050405020304" pitchFamily="18" charset="0"/>
              </a:rPr>
              <a:t>Figure</a:t>
            </a:r>
            <a:endParaRPr lang="en-US" altLang="en-US" sz="3200" dirty="0">
              <a:latin typeface="Times New Roman" panose="02020603050405020304" pitchFamily="18" charset="0"/>
              <a:cs typeface="Times New Roman" panose="02020603050405020304" pitchFamily="18" charset="0"/>
            </a:endParaRPr>
          </a:p>
        </p:txBody>
      </p:sp>
      <p:sp>
        <p:nvSpPr>
          <p:cNvPr id="41992" name="Text Box 12">
            <a:extLst>
              <a:ext uri="{FF2B5EF4-FFF2-40B4-BE49-F238E27FC236}">
                <a16:creationId xmlns:a16="http://schemas.microsoft.com/office/drawing/2014/main" id="{BD9242DC-7B3E-9367-2D84-428D92A30625}"/>
              </a:ext>
            </a:extLst>
          </p:cNvPr>
          <p:cNvSpPr txBox="1">
            <a:spLocks noChangeArrowheads="1"/>
          </p:cNvSpPr>
          <p:nvPr/>
        </p:nvSpPr>
        <p:spPr bwMode="auto">
          <a:xfrm>
            <a:off x="6751427" y="3903129"/>
            <a:ext cx="2286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dirty="0">
                <a:latin typeface="Times New Roman" panose="02020603050405020304" pitchFamily="18" charset="0"/>
                <a:cs typeface="Times New Roman" panose="02020603050405020304" pitchFamily="18" charset="0"/>
              </a:rPr>
              <a:t>A 5-piece stick figure (1 body and 4 limbs w. different angle/length)</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0CB282FB-728F-DE97-01C2-684A5605B3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7714C21-BFDA-47E1-BF55-31BDC27CED1C}" type="slidenum">
              <a:rPr lang="en-US" altLang="en-US" sz="1200"/>
              <a:pPr eaLnBrk="1" hangingPunct="1"/>
              <a:t>96</a:t>
            </a:fld>
            <a:endParaRPr lang="en-US" altLang="en-US" sz="1200"/>
          </a:p>
        </p:txBody>
      </p:sp>
      <p:sp>
        <p:nvSpPr>
          <p:cNvPr id="43011" name="Rectangle 2">
            <a:extLst>
              <a:ext uri="{FF2B5EF4-FFF2-40B4-BE49-F238E27FC236}">
                <a16:creationId xmlns:a16="http://schemas.microsoft.com/office/drawing/2014/main" id="{221FF282-BD34-DD6E-1044-3C7742881569}"/>
              </a:ext>
            </a:extLst>
          </p:cNvPr>
          <p:cNvSpPr>
            <a:spLocks noGrp="1" noChangeArrowheads="1"/>
          </p:cNvSpPr>
          <p:nvPr>
            <p:ph type="title"/>
          </p:nvPr>
        </p:nvSpPr>
        <p:spPr>
          <a:xfrm>
            <a:off x="628650" y="365127"/>
            <a:ext cx="7886700" cy="1042434"/>
          </a:xfrm>
        </p:spPr>
        <p:txBody>
          <a:bodyPr>
            <a:normAutofit/>
          </a:bodyPr>
          <a:lstStyle/>
          <a:p>
            <a:pPr eaLnBrk="1" hangingPunct="1"/>
            <a:r>
              <a:rPr lang="de-DE" altLang="en-US" sz="3600" b="1" dirty="0">
                <a:latin typeface="Times New Roman" panose="02020603050405020304" pitchFamily="18" charset="0"/>
                <a:cs typeface="Times New Roman" panose="02020603050405020304" pitchFamily="18" charset="0"/>
              </a:rPr>
              <a:t>Hierarchical Visualization Techniques</a:t>
            </a:r>
            <a:endParaRPr lang="en-US" altLang="en-US" sz="3600" b="1" dirty="0">
              <a:latin typeface="Times New Roman" panose="02020603050405020304" pitchFamily="18" charset="0"/>
              <a:cs typeface="Times New Roman" panose="02020603050405020304" pitchFamily="18" charset="0"/>
            </a:endParaRPr>
          </a:p>
        </p:txBody>
      </p:sp>
      <p:sp>
        <p:nvSpPr>
          <p:cNvPr id="43012" name="Rectangle 3">
            <a:extLst>
              <a:ext uri="{FF2B5EF4-FFF2-40B4-BE49-F238E27FC236}">
                <a16:creationId xmlns:a16="http://schemas.microsoft.com/office/drawing/2014/main" id="{68E89176-D9C8-59A6-3E9F-6D38C7C47467}"/>
              </a:ext>
            </a:extLst>
          </p:cNvPr>
          <p:cNvSpPr>
            <a:spLocks noGrp="1" noChangeArrowheads="1"/>
          </p:cNvSpPr>
          <p:nvPr>
            <p:ph type="body" idx="1"/>
          </p:nvPr>
        </p:nvSpPr>
        <p:spPr>
          <a:xfrm>
            <a:off x="628650" y="1620142"/>
            <a:ext cx="7886700" cy="4351338"/>
          </a:xfrm>
        </p:spPr>
        <p:txBody>
          <a:bodyPr/>
          <a:lstStyle/>
          <a:p>
            <a:pPr eaLnBrk="1" hangingPunct="1">
              <a:lnSpc>
                <a:spcPct val="110000"/>
              </a:lnSpc>
            </a:pPr>
            <a:r>
              <a:rPr lang="de-DE" altLang="en-US" dirty="0"/>
              <a:t>Visualization of the data using a hierarchical partitioning into subspaces</a:t>
            </a:r>
          </a:p>
          <a:p>
            <a:pPr lvl="1">
              <a:lnSpc>
                <a:spcPct val="110000"/>
              </a:lnSpc>
            </a:pPr>
            <a:r>
              <a:rPr lang="de-DE" altLang="en-US" dirty="0"/>
              <a:t>Dimensionality stacking</a:t>
            </a:r>
          </a:p>
          <a:p>
            <a:pPr lvl="1">
              <a:lnSpc>
                <a:spcPct val="110000"/>
              </a:lnSpc>
            </a:pPr>
            <a:r>
              <a:rPr lang="de-DE" altLang="en-US" dirty="0"/>
              <a:t>Tag cloud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6">
            <a:extLst>
              <a:ext uri="{FF2B5EF4-FFF2-40B4-BE49-F238E27FC236}">
                <a16:creationId xmlns:a16="http://schemas.microsoft.com/office/drawing/2014/main" id="{D6B88190-AD31-3494-A024-0D572EE75B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B6C1738-64A1-4A43-B5B1-634E46D2E68F}" type="slidenum">
              <a:rPr lang="en-US" altLang="en-US" sz="1200"/>
              <a:pPr eaLnBrk="1" hangingPunct="1"/>
              <a:t>97</a:t>
            </a:fld>
            <a:endParaRPr lang="en-US" altLang="en-US" sz="1200"/>
          </a:p>
        </p:txBody>
      </p:sp>
      <p:sp>
        <p:nvSpPr>
          <p:cNvPr id="44035" name="Rectangle 2">
            <a:extLst>
              <a:ext uri="{FF2B5EF4-FFF2-40B4-BE49-F238E27FC236}">
                <a16:creationId xmlns:a16="http://schemas.microsoft.com/office/drawing/2014/main" id="{C19BCBD2-FC3E-4993-89D9-1E2D9E62626F}"/>
              </a:ext>
            </a:extLst>
          </p:cNvPr>
          <p:cNvSpPr>
            <a:spLocks noGrp="1" noChangeArrowheads="1"/>
          </p:cNvSpPr>
          <p:nvPr>
            <p:ph type="title"/>
          </p:nvPr>
        </p:nvSpPr>
        <p:spPr>
          <a:xfrm>
            <a:off x="628650" y="365127"/>
            <a:ext cx="7886700" cy="609598"/>
          </a:xfrm>
        </p:spPr>
        <p:txBody>
          <a:bodyPr/>
          <a:lstStyle/>
          <a:p>
            <a:pPr algn="ctr" eaLnBrk="1" hangingPunct="1"/>
            <a:r>
              <a:rPr lang="en-US" altLang="en-US" sz="3200" b="1" dirty="0">
                <a:latin typeface="Times New Roman" panose="02020603050405020304" pitchFamily="18" charset="0"/>
                <a:cs typeface="Times New Roman" panose="02020603050405020304" pitchFamily="18" charset="0"/>
              </a:rPr>
              <a:t>Dimensional </a:t>
            </a:r>
            <a:r>
              <a:rPr lang="en-US" altLang="en-US" sz="3600" b="1" dirty="0">
                <a:latin typeface="Times New Roman" panose="02020603050405020304" pitchFamily="18" charset="0"/>
                <a:cs typeface="Times New Roman" panose="02020603050405020304" pitchFamily="18" charset="0"/>
              </a:rPr>
              <a:t>Stacking</a:t>
            </a:r>
            <a:endParaRPr lang="en-US" altLang="en-US" sz="3200" b="1" dirty="0">
              <a:latin typeface="Times New Roman" panose="02020603050405020304" pitchFamily="18" charset="0"/>
              <a:cs typeface="Times New Roman" panose="02020603050405020304" pitchFamily="18" charset="0"/>
            </a:endParaRPr>
          </a:p>
        </p:txBody>
      </p:sp>
      <p:pic>
        <p:nvPicPr>
          <p:cNvPr id="44036" name="Picture 4">
            <a:extLst>
              <a:ext uri="{FF2B5EF4-FFF2-40B4-BE49-F238E27FC236}">
                <a16:creationId xmlns:a16="http://schemas.microsoft.com/office/drawing/2014/main" id="{A6CBD5E1-4B2B-93F4-77B6-784514CC7945}"/>
              </a:ext>
            </a:extLst>
          </p:cNvPr>
          <p:cNvPicPr>
            <a:picLocks noGrp="1" noChangeAspect="1" noChangeArrowheads="1"/>
          </p:cNvPicPr>
          <p:nvPr>
            <p:ph type="body" sz="half" idx="1"/>
          </p:nvPr>
        </p:nvPicPr>
        <p:blipFill>
          <a:blip r:embed="rId3">
            <a:extLst>
              <a:ext uri="{28A0092B-C50C-407E-A947-70E740481C1C}">
                <a14:useLocalDpi xmlns:a14="http://schemas.microsoft.com/office/drawing/2010/main" val="0"/>
              </a:ext>
            </a:extLst>
          </a:blip>
          <a:srcRect/>
          <a:stretch>
            <a:fillRect/>
          </a:stretch>
        </p:blipFill>
        <p:spPr>
          <a:xfrm>
            <a:off x="304800" y="1295400"/>
            <a:ext cx="8153400" cy="2125663"/>
          </a:xfrm>
          <a:noFill/>
        </p:spPr>
      </p:pic>
      <p:sp>
        <p:nvSpPr>
          <p:cNvPr id="44037" name="Rectangle 5">
            <a:extLst>
              <a:ext uri="{FF2B5EF4-FFF2-40B4-BE49-F238E27FC236}">
                <a16:creationId xmlns:a16="http://schemas.microsoft.com/office/drawing/2014/main" id="{9FED30C7-3A7A-8802-669C-C69A4A615B63}"/>
              </a:ext>
            </a:extLst>
          </p:cNvPr>
          <p:cNvSpPr>
            <a:spLocks noGrp="1" noChangeArrowheads="1"/>
          </p:cNvSpPr>
          <p:nvPr>
            <p:ph type="body" sz="half" idx="2"/>
          </p:nvPr>
        </p:nvSpPr>
        <p:spPr>
          <a:xfrm>
            <a:off x="304800" y="3581400"/>
            <a:ext cx="8610600" cy="2819400"/>
          </a:xfrm>
        </p:spPr>
        <p:txBody>
          <a:bodyPr>
            <a:normAutofit lnSpcReduction="10000"/>
          </a:bodyPr>
          <a:lstStyle/>
          <a:p>
            <a:pPr eaLnBrk="1" hangingPunct="1"/>
            <a:r>
              <a:rPr lang="de-DE" altLang="en-US" sz="2400" dirty="0">
                <a:latin typeface="Times New Roman" panose="02020603050405020304" pitchFamily="18" charset="0"/>
                <a:cs typeface="Times New Roman" panose="02020603050405020304" pitchFamily="18" charset="0"/>
              </a:rPr>
              <a:t>Partitioning of the n-dimensional attribute space in 2-D subspaces, which are ‘stacked’ into each other</a:t>
            </a:r>
          </a:p>
          <a:p>
            <a:pPr eaLnBrk="1" hangingPunct="1"/>
            <a:r>
              <a:rPr lang="de-DE" altLang="en-US" sz="2400" dirty="0">
                <a:latin typeface="Times New Roman" panose="02020603050405020304" pitchFamily="18" charset="0"/>
                <a:cs typeface="Times New Roman" panose="02020603050405020304" pitchFamily="18" charset="0"/>
              </a:rPr>
              <a:t>Partitioning of the attribute value ranges into classes.  The important attributes should be used on the outer levels.</a:t>
            </a:r>
            <a:endParaRPr lang="de-DE" altLang="en-US" sz="2400" b="1" dirty="0">
              <a:latin typeface="Times New Roman" panose="02020603050405020304" pitchFamily="18" charset="0"/>
              <a:cs typeface="Times New Roman" panose="02020603050405020304" pitchFamily="18" charset="0"/>
            </a:endParaRPr>
          </a:p>
          <a:p>
            <a:pPr eaLnBrk="1" hangingPunct="1"/>
            <a:r>
              <a:rPr lang="de-DE" altLang="en-US" sz="2400" dirty="0">
                <a:latin typeface="Times New Roman" panose="02020603050405020304" pitchFamily="18" charset="0"/>
                <a:cs typeface="Times New Roman" panose="02020603050405020304" pitchFamily="18" charset="0"/>
              </a:rPr>
              <a:t>Adequate for data with ordinal attributes of low cardinality</a:t>
            </a:r>
          </a:p>
          <a:p>
            <a:pPr eaLnBrk="1" hangingPunct="1"/>
            <a:r>
              <a:rPr lang="en-US" altLang="en-US" sz="2400" dirty="0">
                <a:latin typeface="Times New Roman" panose="02020603050405020304" pitchFamily="18" charset="0"/>
                <a:cs typeface="Times New Roman" panose="02020603050405020304" pitchFamily="18" charset="0"/>
              </a:rPr>
              <a:t>But, difficult to display more than nine dimensions</a:t>
            </a:r>
          </a:p>
          <a:p>
            <a:pPr eaLnBrk="1" hangingPunct="1"/>
            <a:r>
              <a:rPr lang="en-US" altLang="en-US" sz="2400" dirty="0">
                <a:latin typeface="Times New Roman" panose="02020603050405020304" pitchFamily="18" charset="0"/>
                <a:cs typeface="Times New Roman" panose="02020603050405020304" pitchFamily="18" charset="0"/>
              </a:rPr>
              <a:t>Important to map dimensions appropriately</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B8BBA8FD-F21B-BF75-D971-A030258046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3979046-55FF-4613-A49B-CF2BB15455CD}" type="slidenum">
              <a:rPr lang="en-US" altLang="en-US" sz="1200"/>
              <a:pPr eaLnBrk="1" hangingPunct="1"/>
              <a:t>98</a:t>
            </a:fld>
            <a:endParaRPr lang="en-US" altLang="en-US" sz="1200"/>
          </a:p>
        </p:txBody>
      </p:sp>
      <p:sp>
        <p:nvSpPr>
          <p:cNvPr id="45059" name="Rectangle 2">
            <a:extLst>
              <a:ext uri="{FF2B5EF4-FFF2-40B4-BE49-F238E27FC236}">
                <a16:creationId xmlns:a16="http://schemas.microsoft.com/office/drawing/2014/main" id="{0DAF2D52-B31E-DBFD-9156-D6D2D09A6480}"/>
              </a:ext>
            </a:extLst>
          </p:cNvPr>
          <p:cNvSpPr>
            <a:spLocks noChangeArrowheads="1"/>
          </p:cNvSpPr>
          <p:nvPr/>
        </p:nvSpPr>
        <p:spPr bwMode="auto">
          <a:xfrm>
            <a:off x="1066800" y="1219200"/>
            <a:ext cx="7581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3810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lvl="2">
              <a:spcBef>
                <a:spcPts val="1900"/>
              </a:spcBef>
              <a:spcAft>
                <a:spcPts val="1500"/>
              </a:spcAft>
            </a:pPr>
            <a:r>
              <a:rPr lang="de-DE" altLang="en-US" sz="1000">
                <a:solidFill>
                  <a:schemeClr val="accent1"/>
                </a:solidFill>
                <a:latin typeface="Arial" panose="020B0604020202020204" pitchFamily="34" charset="0"/>
              </a:rPr>
              <a:t>Used by permission of M. Ward, Worcester Polytechnic Institute</a:t>
            </a:r>
          </a:p>
        </p:txBody>
      </p:sp>
      <p:pic>
        <p:nvPicPr>
          <p:cNvPr id="45060" name="Picture 3" descr="dimstack">
            <a:extLst>
              <a:ext uri="{FF2B5EF4-FFF2-40B4-BE49-F238E27FC236}">
                <a16:creationId xmlns:a16="http://schemas.microsoft.com/office/drawing/2014/main" id="{3AF5E13A-C7FA-3882-B799-A7D09B337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60500"/>
            <a:ext cx="7419975"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4">
            <a:extLst>
              <a:ext uri="{FF2B5EF4-FFF2-40B4-BE49-F238E27FC236}">
                <a16:creationId xmlns:a16="http://schemas.microsoft.com/office/drawing/2014/main" id="{CEA1115A-278B-673F-AB6B-EE8F34D52F4E}"/>
              </a:ext>
            </a:extLst>
          </p:cNvPr>
          <p:cNvSpPr txBox="1">
            <a:spLocks noChangeArrowheads="1"/>
          </p:cNvSpPr>
          <p:nvPr/>
        </p:nvSpPr>
        <p:spPr bwMode="auto">
          <a:xfrm>
            <a:off x="381000" y="5715000"/>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de-DE" altLang="en-US" sz="2000" dirty="0">
                <a:latin typeface="Times New Roman" panose="02020603050405020304" pitchFamily="18" charset="0"/>
                <a:cs typeface="Times New Roman" panose="02020603050405020304" pitchFamily="18" charset="0"/>
              </a:rPr>
              <a:t>Visualization of oil mining data with longitude and latitude mapped to the outer x-, y-axes and ore grade and depth mapped to the inner x-, y-axes</a:t>
            </a:r>
          </a:p>
        </p:txBody>
      </p:sp>
      <p:sp>
        <p:nvSpPr>
          <p:cNvPr id="45062" name="Rectangle 5">
            <a:extLst>
              <a:ext uri="{FF2B5EF4-FFF2-40B4-BE49-F238E27FC236}">
                <a16:creationId xmlns:a16="http://schemas.microsoft.com/office/drawing/2014/main" id="{EBE59135-62DC-936D-760C-F0B96B8415B0}"/>
              </a:ext>
            </a:extLst>
          </p:cNvPr>
          <p:cNvSpPr>
            <a:spLocks noGrp="1" noChangeArrowheads="1"/>
          </p:cNvSpPr>
          <p:nvPr>
            <p:ph type="title" idx="4294967295"/>
          </p:nvPr>
        </p:nvSpPr>
        <p:spPr>
          <a:xfrm>
            <a:off x="628650" y="365126"/>
            <a:ext cx="7886700" cy="701675"/>
          </a:xfrm>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Dimensional Stacking</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D21436D-80B7-3704-4ACE-D4157B6E1B08}"/>
              </a:ext>
            </a:extLst>
          </p:cNvPr>
          <p:cNvSpPr>
            <a:spLocks noGrp="1" noChangeArrowheads="1"/>
          </p:cNvSpPr>
          <p:nvPr>
            <p:ph type="title"/>
          </p:nvPr>
        </p:nvSpPr>
        <p:spPr>
          <a:xfrm>
            <a:off x="628650" y="365127"/>
            <a:ext cx="7886700" cy="652016"/>
          </a:xfrm>
        </p:spPr>
        <p:txBody>
          <a:bodyPr/>
          <a:lstStyle/>
          <a:p>
            <a:pPr algn="ctr"/>
            <a:r>
              <a:rPr lang="en-US" altLang="en-US" sz="3200" b="1" dirty="0">
                <a:latin typeface="Times New Roman" panose="02020603050405020304" pitchFamily="18" charset="0"/>
                <a:cs typeface="Times New Roman" panose="02020603050405020304" pitchFamily="18" charset="0"/>
              </a:rPr>
              <a:t>Visualizing Complex Data and Relations</a:t>
            </a:r>
          </a:p>
        </p:txBody>
      </p:sp>
      <p:sp>
        <p:nvSpPr>
          <p:cNvPr id="51203" name="Rectangle 3">
            <a:extLst>
              <a:ext uri="{FF2B5EF4-FFF2-40B4-BE49-F238E27FC236}">
                <a16:creationId xmlns:a16="http://schemas.microsoft.com/office/drawing/2014/main" id="{7596C5A4-18C5-2FAF-16E1-D9B6E8C90872}"/>
              </a:ext>
            </a:extLst>
          </p:cNvPr>
          <p:cNvSpPr>
            <a:spLocks noGrp="1" noChangeArrowheads="1"/>
          </p:cNvSpPr>
          <p:nvPr>
            <p:ph type="body" idx="1"/>
          </p:nvPr>
        </p:nvSpPr>
        <p:spPr>
          <a:xfrm>
            <a:off x="304800" y="1219200"/>
            <a:ext cx="8610600" cy="914400"/>
          </a:xfrm>
        </p:spPr>
        <p:txBody>
          <a:bodyPr/>
          <a:lstStyle/>
          <a:p>
            <a:pPr>
              <a:lnSpc>
                <a:spcPct val="90000"/>
              </a:lnSpc>
            </a:pPr>
            <a:r>
              <a:rPr lang="en-US" altLang="en-US" sz="2400" dirty="0">
                <a:latin typeface="Times New Roman" panose="02020603050405020304" pitchFamily="18" charset="0"/>
                <a:cs typeface="Times New Roman" panose="02020603050405020304" pitchFamily="18" charset="0"/>
              </a:rPr>
              <a:t>Visualizing non-numerical data: text and social networks</a:t>
            </a:r>
          </a:p>
          <a:p>
            <a:pPr>
              <a:lnSpc>
                <a:spcPct val="90000"/>
              </a:lnSpc>
            </a:pPr>
            <a:r>
              <a:rPr lang="en-US" altLang="en-US" sz="2400" dirty="0">
                <a:latin typeface="Times New Roman" panose="02020603050405020304" pitchFamily="18" charset="0"/>
                <a:cs typeface="Times New Roman" panose="02020603050405020304" pitchFamily="18" charset="0"/>
              </a:rPr>
              <a:t>Tag cloud: visualizing user-generated tags</a:t>
            </a:r>
          </a:p>
        </p:txBody>
      </p:sp>
      <p:pic>
        <p:nvPicPr>
          <p:cNvPr id="51204" name="Picture 4">
            <a:extLst>
              <a:ext uri="{FF2B5EF4-FFF2-40B4-BE49-F238E27FC236}">
                <a16:creationId xmlns:a16="http://schemas.microsoft.com/office/drawing/2014/main" id="{B8A8984C-C534-88A2-A034-1C4508FE1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184400"/>
            <a:ext cx="5105400" cy="42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Rectangle 5">
            <a:extLst>
              <a:ext uri="{FF2B5EF4-FFF2-40B4-BE49-F238E27FC236}">
                <a16:creationId xmlns:a16="http://schemas.microsoft.com/office/drawing/2014/main" id="{91E2C981-A4B2-6DB9-44FD-77DB6E217618}"/>
              </a:ext>
            </a:extLst>
          </p:cNvPr>
          <p:cNvSpPr>
            <a:spLocks noChangeArrowheads="1"/>
          </p:cNvSpPr>
          <p:nvPr/>
        </p:nvSpPr>
        <p:spPr bwMode="auto">
          <a:xfrm>
            <a:off x="411823" y="2133600"/>
            <a:ext cx="3194407"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lvl="1">
              <a:spcBef>
                <a:spcPct val="20000"/>
              </a:spcBef>
              <a:buClr>
                <a:schemeClr val="hlink"/>
              </a:buClr>
              <a:buSzPct val="55000"/>
              <a:buFont typeface="Wingdings" panose="05000000000000000000" pitchFamily="2" charset="2"/>
              <a:buChar char="n"/>
            </a:pPr>
            <a:r>
              <a:rPr lang="en-US" altLang="en-US" dirty="0">
                <a:latin typeface="Times New Roman" panose="02020603050405020304" pitchFamily="18" charset="0"/>
                <a:cs typeface="Times New Roman" panose="02020603050405020304" pitchFamily="18" charset="0"/>
              </a:rPr>
              <a:t>The importance of tag is represented by font size/color</a:t>
            </a:r>
          </a:p>
          <a:p>
            <a:pPr>
              <a:spcBef>
                <a:spcPct val="20000"/>
              </a:spcBef>
              <a:buClr>
                <a:schemeClr val="folHlink"/>
              </a:buClr>
              <a:buSzPct val="60000"/>
              <a:buFont typeface="Wingdings" panose="05000000000000000000" pitchFamily="2" charset="2"/>
              <a:buChar char="n"/>
            </a:pPr>
            <a:r>
              <a:rPr lang="en-US" altLang="en-US" dirty="0">
                <a:latin typeface="Times New Roman" panose="02020603050405020304" pitchFamily="18" charset="0"/>
                <a:cs typeface="Times New Roman" panose="02020603050405020304" pitchFamily="18" charset="0"/>
              </a:rPr>
              <a:t>Besides text data, there are also methods to visualize relationships, such as visualizing social networks</a:t>
            </a:r>
          </a:p>
        </p:txBody>
      </p:sp>
      <p:sp>
        <p:nvSpPr>
          <p:cNvPr id="51206" name="Text Box 6">
            <a:extLst>
              <a:ext uri="{FF2B5EF4-FFF2-40B4-BE49-F238E27FC236}">
                <a16:creationId xmlns:a16="http://schemas.microsoft.com/office/drawing/2014/main" id="{055E709D-9395-61F0-CE33-9A42BD1B7194}"/>
              </a:ext>
            </a:extLst>
          </p:cNvPr>
          <p:cNvSpPr txBox="1">
            <a:spLocks noChangeArrowheads="1"/>
          </p:cNvSpPr>
          <p:nvPr/>
        </p:nvSpPr>
        <p:spPr bwMode="auto">
          <a:xfrm>
            <a:off x="4191000" y="6324600"/>
            <a:ext cx="480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2000"/>
              <a:t>Newsmap: Google News Stories in 2005</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1056</TotalTime>
  <Words>6546</Words>
  <Application>Microsoft Office PowerPoint</Application>
  <PresentationFormat>On-screen Show (4:3)</PresentationFormat>
  <Paragraphs>954</Paragraphs>
  <Slides>111</Slides>
  <Notes>58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6</vt:i4>
      </vt:variant>
      <vt:variant>
        <vt:lpstr>Slide Titles</vt:lpstr>
      </vt:variant>
      <vt:variant>
        <vt:i4>111</vt:i4>
      </vt:variant>
    </vt:vector>
  </HeadingPairs>
  <TitlesOfParts>
    <vt:vector size="129" baseType="lpstr">
      <vt:lpstr>Arial</vt:lpstr>
      <vt:lpstr>Arial Narrow</vt:lpstr>
      <vt:lpstr>Calibri</vt:lpstr>
      <vt:lpstr>Calibri Light</vt:lpstr>
      <vt:lpstr>Century Gothic</vt:lpstr>
      <vt:lpstr>Helvetica</vt:lpstr>
      <vt:lpstr>Source Sans Pro</vt:lpstr>
      <vt:lpstr>StarSymbol</vt:lpstr>
      <vt:lpstr>Tahoma</vt:lpstr>
      <vt:lpstr>Times New Roman</vt:lpstr>
      <vt:lpstr>Wingdings</vt:lpstr>
      <vt:lpstr>Office Theme</vt:lpstr>
      <vt:lpstr>Document</vt:lpstr>
      <vt:lpstr>Visio</vt:lpstr>
      <vt:lpstr>Microsoft Equation 3.0</vt:lpstr>
      <vt:lpstr>Equation</vt:lpstr>
      <vt:lpstr>Chart</vt:lpstr>
      <vt:lpstr>SmartDraw</vt:lpstr>
      <vt:lpstr>Overview of Data Mining Concepts and  Data Types</vt:lpstr>
      <vt:lpstr>Reference</vt:lpstr>
      <vt:lpstr>Detailed Syllabus </vt:lpstr>
      <vt:lpstr>Presentation Outline</vt:lpstr>
      <vt:lpstr>Data Mining Functionalities</vt:lpstr>
      <vt:lpstr>Data Mining Function: (1) Generalization</vt:lpstr>
      <vt:lpstr>Concept description: Characterization and discrimination</vt:lpstr>
      <vt:lpstr>Tabulation of Data</vt:lpstr>
      <vt:lpstr>Data Mining Function: (2) Association and Correlation Analysis</vt:lpstr>
      <vt:lpstr>Approaches to mine Association Rules</vt:lpstr>
      <vt:lpstr>Data Mining Function: (3) Classification</vt:lpstr>
      <vt:lpstr>Approaches to classification</vt:lpstr>
      <vt:lpstr>Data Mining Function: (4) Cluster Analysis</vt:lpstr>
      <vt:lpstr>Major Clustering Approaches</vt:lpstr>
      <vt:lpstr>Data Mining Function: (5) Outlier Analysis</vt:lpstr>
      <vt:lpstr>Time and Ordering: Sequential Pattern,  Trend and Evolution Analysis</vt:lpstr>
      <vt:lpstr>Structure and Network Analysis</vt:lpstr>
      <vt:lpstr>Data Mining: Confluence of Multiple Disciplines </vt:lpstr>
      <vt:lpstr>Presentation Outline</vt:lpstr>
      <vt:lpstr>Evaluation of Knowledge</vt:lpstr>
      <vt:lpstr>Applications of Data Mining</vt:lpstr>
      <vt:lpstr>Why Confluence of Multiple Disciplines?</vt:lpstr>
      <vt:lpstr>Major Issues in Data Mining (1)</vt:lpstr>
      <vt:lpstr>Major Issues in Data Mining (2)</vt:lpstr>
      <vt:lpstr>Research Issues in Data Mining</vt:lpstr>
      <vt:lpstr>Multi-Dimensional View of Data Mining</vt:lpstr>
      <vt:lpstr>Presentation Outline</vt:lpstr>
      <vt:lpstr>Data Mining: On What Kinds of Data?</vt:lpstr>
      <vt:lpstr>Sources of data</vt:lpstr>
      <vt:lpstr>Example of primary data collection</vt:lpstr>
      <vt:lpstr>A few sample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 Outline</vt:lpstr>
      <vt:lpstr>Data Objects</vt:lpstr>
      <vt:lpstr>Types of Data Sets </vt:lpstr>
      <vt:lpstr>Attributes</vt:lpstr>
      <vt:lpstr>Qualitative Attributes </vt:lpstr>
      <vt:lpstr>Quantitative Numeric Attribute Types </vt:lpstr>
      <vt:lpstr>Discrete vs. Continuous Attributes </vt:lpstr>
      <vt:lpstr>Important Characteristics of Structured Data</vt:lpstr>
      <vt:lpstr>Presentation Outline</vt:lpstr>
      <vt:lpstr>Basic Statistical Descriptions of Data</vt:lpstr>
      <vt:lpstr>Basic Statistical Descriptions of Data</vt:lpstr>
      <vt:lpstr>Measures of Central Tendency</vt:lpstr>
      <vt:lpstr>Arithmetic Mean</vt:lpstr>
      <vt:lpstr>Median</vt:lpstr>
      <vt:lpstr>Mode</vt:lpstr>
      <vt:lpstr>Selecting among  the mean, median and mode</vt:lpstr>
      <vt:lpstr>Summarizing the Variability</vt:lpstr>
      <vt:lpstr>Mean deviation,  Standard Deviation, Variance</vt:lpstr>
      <vt:lpstr>Coefficient of Variation</vt:lpstr>
      <vt:lpstr>Statistical Population</vt:lpstr>
      <vt:lpstr> Symmetric vs. Skewed Data</vt:lpstr>
      <vt:lpstr>Determining the Distribution of Data</vt:lpstr>
      <vt:lpstr>Measures of Skewness</vt:lpstr>
      <vt:lpstr>Selecting Index of Dispersion</vt:lpstr>
      <vt:lpstr>Box Plot  or The 5 Number Summary</vt:lpstr>
      <vt:lpstr>Constructing a box and whisker plot</vt:lpstr>
      <vt:lpstr>Constructing a box and whisker plot</vt:lpstr>
      <vt:lpstr>Constructing a box and whisker plot</vt:lpstr>
      <vt:lpstr>Constructing a box and whisker plot</vt:lpstr>
      <vt:lpstr>Constructing a box and whisker plot</vt:lpstr>
      <vt:lpstr>The 5 Number Summary</vt:lpstr>
      <vt:lpstr>Graphing The Data</vt:lpstr>
      <vt:lpstr>Analyzing The Graph</vt:lpstr>
      <vt:lpstr>Example Box Plot </vt:lpstr>
      <vt:lpstr>Visualization of Data Dispersion: 3-D Boxplots</vt:lpstr>
      <vt:lpstr>Graphic Displays of Basic Statistical Descriptions</vt:lpstr>
      <vt:lpstr>Histogram Analysis</vt:lpstr>
      <vt:lpstr>Histograms Often Tell More than Boxplots</vt:lpstr>
      <vt:lpstr>Quantile Plot</vt:lpstr>
      <vt:lpstr>Quantile-Quantile (Q-Q) Plot</vt:lpstr>
      <vt:lpstr>Scatter plot</vt:lpstr>
      <vt:lpstr>Positively and Negatively Correlated Data</vt:lpstr>
      <vt:lpstr> Uncorrelated Data</vt:lpstr>
      <vt:lpstr>Presentation Outline</vt:lpstr>
      <vt:lpstr>Data Visualization</vt:lpstr>
      <vt:lpstr>Pixel-Oriented Visualization Techniques</vt:lpstr>
      <vt:lpstr>Geometric Projection Visualization Techniques</vt:lpstr>
      <vt:lpstr>Scatter plot</vt:lpstr>
      <vt:lpstr>Scatterplot Matrices</vt:lpstr>
      <vt:lpstr>Landscapes</vt:lpstr>
      <vt:lpstr>Parallel Coordinates</vt:lpstr>
      <vt:lpstr>Parallel Coordinates of a Data Set</vt:lpstr>
      <vt:lpstr>Icon-Based Visualization Techniques</vt:lpstr>
      <vt:lpstr>Chernoff Faces</vt:lpstr>
      <vt:lpstr>PowerPoint Presentation</vt:lpstr>
      <vt:lpstr>Stick Figure</vt:lpstr>
      <vt:lpstr>Hierarchical Visualization Techniques</vt:lpstr>
      <vt:lpstr>Dimensional Stacking</vt:lpstr>
      <vt:lpstr>Dimensional Stacking</vt:lpstr>
      <vt:lpstr>Visualizing Complex Data and Relations</vt:lpstr>
      <vt:lpstr>Presentation Outline</vt:lpstr>
      <vt:lpstr>PowerPoint Presentation</vt:lpstr>
      <vt:lpstr>PowerPoint Presentation</vt:lpstr>
      <vt:lpstr>Tag Cloud from Accepted Abstracts</vt:lpstr>
      <vt:lpstr>Does submission id matter?</vt:lpstr>
      <vt:lpstr>Time of first submission</vt:lpstr>
      <vt:lpstr>Does number of authors matter?</vt:lpstr>
      <vt:lpstr>Student paper – first author is a student</vt:lpstr>
      <vt:lpstr>Number of words in the abstract</vt:lpstr>
      <vt:lpstr>Other factors</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Data Mining Concepts and  Data Types</dc:title>
  <dc:creator>pkreddy</dc:creator>
  <cp:lastModifiedBy>Krishna Reddy P</cp:lastModifiedBy>
  <cp:revision>74</cp:revision>
  <dcterms:created xsi:type="dcterms:W3CDTF">2022-07-31T19:54:49Z</dcterms:created>
  <dcterms:modified xsi:type="dcterms:W3CDTF">2023-08-08T01:52:35Z</dcterms:modified>
</cp:coreProperties>
</file>